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6" r:id="rId2"/>
    <p:sldId id="257" r:id="rId3"/>
    <p:sldId id="258" r:id="rId4"/>
    <p:sldId id="307" r:id="rId5"/>
    <p:sldId id="308" r:id="rId6"/>
    <p:sldId id="309" r:id="rId7"/>
    <p:sldId id="311" r:id="rId8"/>
    <p:sldId id="310" r:id="rId9"/>
    <p:sldId id="312" r:id="rId10"/>
    <p:sldId id="313" r:id="rId11"/>
    <p:sldId id="314" r:id="rId12"/>
    <p:sldId id="315" r:id="rId13"/>
    <p:sldId id="317" r:id="rId14"/>
    <p:sldId id="318" r:id="rId15"/>
    <p:sldId id="316" r:id="rId16"/>
    <p:sldId id="320" r:id="rId17"/>
    <p:sldId id="333" r:id="rId18"/>
    <p:sldId id="334" r:id="rId19"/>
    <p:sldId id="332" r:id="rId20"/>
    <p:sldId id="337" r:id="rId21"/>
    <p:sldId id="336" r:id="rId22"/>
    <p:sldId id="335" r:id="rId23"/>
    <p:sldId id="340" r:id="rId24"/>
    <p:sldId id="344" r:id="rId25"/>
    <p:sldId id="346" r:id="rId26"/>
    <p:sldId id="345" r:id="rId27"/>
    <p:sldId id="330" r:id="rId28"/>
    <p:sldId id="331" r:id="rId29"/>
    <p:sldId id="27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a:srgbClr val="FF7C80"/>
    <a:srgbClr val="FF3399"/>
    <a:srgbClr val="FF33CC"/>
    <a:srgbClr val="009999"/>
    <a:srgbClr val="51ADB7"/>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autoAdjust="0"/>
    <p:restoredTop sz="87971" autoAdjust="0"/>
  </p:normalViewPr>
  <p:slideViewPr>
    <p:cSldViewPr snapToGrid="0">
      <p:cViewPr varScale="1">
        <p:scale>
          <a:sx n="66" d="100"/>
          <a:sy n="66" d="100"/>
        </p:scale>
        <p:origin x="608" y="36"/>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2024/7/8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299041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2024/7/8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extLst>
      <p:ext uri="{BB962C8B-B14F-4D97-AF65-F5344CB8AC3E}">
        <p14:creationId xmlns:p14="http://schemas.microsoft.com/office/powerpoint/2010/main" val="800041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extLst>
      <p:ext uri="{BB962C8B-B14F-4D97-AF65-F5344CB8AC3E}">
        <p14:creationId xmlns:p14="http://schemas.microsoft.com/office/powerpoint/2010/main" val="530380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extLst>
      <p:ext uri="{BB962C8B-B14F-4D97-AF65-F5344CB8AC3E}">
        <p14:creationId xmlns:p14="http://schemas.microsoft.com/office/powerpoint/2010/main" val="217997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extLst>
      <p:ext uri="{BB962C8B-B14F-4D97-AF65-F5344CB8AC3E}">
        <p14:creationId xmlns:p14="http://schemas.microsoft.com/office/powerpoint/2010/main" val="152936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3793643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2024/7/8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www.google.com.hk/url?sa=i&amp;rct=j&amp;q=%E6%89%91%E5%85%8B%E7%89%8C&amp;source=images&amp;cd=&amp;cad=rja&amp;docid=4JDbV85_2zcvjM&amp;tbnid=2gToV1p8khL7PM:&amp;ved=0CAUQjRw&amp;url=http://www.nipic.com/show/3/77/5941cf58e0494fb8.html&amp;ei=zL4tUtdYpKGKB8mQgJAB&amp;psig=AFQjCNHc_gS0toHA9YLgPM_yoHVqXwVdGg&amp;ust=1378815948406833" TargetMode="External"/><Relationship Id="rId13" Type="http://schemas.openxmlformats.org/officeDocument/2006/relationships/image" Target="../media/image22.jpeg"/><Relationship Id="rId18" Type="http://schemas.openxmlformats.org/officeDocument/2006/relationships/hyperlink" Target="http://www.google.com.hk/url?sa=i&amp;rct=j&amp;q=%E6%89%91%E5%85%8B%E7%89%8C&amp;source=images&amp;cd=&amp;cad=rja&amp;docid=7woaF7VapnLnNM&amp;tbnid=IBizYuyxIYpfQM:&amp;ved=0CAUQjRw&amp;url=http://www.nipic.com/show/3/77/7449bfbc56f3c9bd.html&amp;ei=oL4tUr28JOSOiAeQoYHYDQ&amp;psig=AFQjCNHc_gS0toHA9YLgPM_yoHVqXwVdGg&amp;ust=1378815948406833" TargetMode="Externa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www.google.com.hk/url?sa=i&amp;rct=j&amp;q=%E6%89%91%E5%85%8B%E7%89%8C&amp;source=images&amp;cd=&amp;cad=rja&amp;docid=4JDbV85_2zcvjM&amp;tbnid=2gToV1p8khL7PM:&amp;ved=0CAUQjRw&amp;url=http://www.nipic.com/show/3/77/3fa1948336e6d08d.html&amp;ei=5r4tUuaqAYefiAfN4oDICg&amp;psig=AFQjCNHc_gS0toHA9YLgPM_yoHVqXwVdGg&amp;ust=1378815948406833" TargetMode="External"/><Relationship Id="rId17" Type="http://schemas.openxmlformats.org/officeDocument/2006/relationships/image" Target="../media/image24.jpeg"/><Relationship Id="rId2" Type="http://schemas.openxmlformats.org/officeDocument/2006/relationships/image" Target="../media/image14.emf"/><Relationship Id="rId16" Type="http://schemas.openxmlformats.org/officeDocument/2006/relationships/hyperlink" Target="http://www.google.com.hk/url?sa=i&amp;rct=j&amp;q=%E6%89%91%E5%85%8B%E7%89%8C&amp;source=images&amp;cd=&amp;cad=rja&amp;docid=oUNYzXbc4m1sPM&amp;tbnid=vLRURJiuIwlSVM:&amp;ved=0CAUQjRw&amp;url=http://yinghu83.blog.163.com/blog/static/4475274520103682323404/&amp;ei=V74tUqHDAertiAf_4oDABw&amp;psig=AFQjCNHc_gS0toHA9YLgPM_yoHVqXwVdGg&amp;ust=1378815948406833" TargetMode="Externa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jpeg"/><Relationship Id="rId5" Type="http://schemas.openxmlformats.org/officeDocument/2006/relationships/image" Target="../media/image17.png"/><Relationship Id="rId15" Type="http://schemas.openxmlformats.org/officeDocument/2006/relationships/image" Target="../media/image23.jpeg"/><Relationship Id="rId10" Type="http://schemas.openxmlformats.org/officeDocument/2006/relationships/hyperlink" Target="http://www.google.com.hk/url?sa=i&amp;rct=j&amp;q=%E6%89%91%E5%85%8B%E7%89%8C&amp;source=images&amp;cd=&amp;cad=rja&amp;docid=9fNYMbR39D7siM&amp;tbnid=BWJdg6fADwzxLM:&amp;ved=0CAUQjRw&amp;url=http://www.yooyoo360.com/photodetail.asp?showid%3d46293&amp;ei=LL8tUuX-CsatiQei_4CYAQ&amp;psig=AFQjCNHc_gS0toHA9YLgPM_yoHVqXwVdGg&amp;ust=1378815948406833" TargetMode="External"/><Relationship Id="rId19" Type="http://schemas.openxmlformats.org/officeDocument/2006/relationships/image" Target="../media/image25.jpeg"/><Relationship Id="rId4" Type="http://schemas.openxmlformats.org/officeDocument/2006/relationships/image" Target="../media/image16.png"/><Relationship Id="rId9" Type="http://schemas.openxmlformats.org/officeDocument/2006/relationships/image" Target="../media/image20.jpeg"/><Relationship Id="rId14" Type="http://schemas.openxmlformats.org/officeDocument/2006/relationships/hyperlink" Target="http://www.google.com.hk/url?sa=i&amp;rct=j&amp;q=%E6%89%91%E5%85%8B%E7%89%8C&amp;source=images&amp;cd=&amp;cad=rja&amp;docid=7woaF7VapnLnNM&amp;tbnid=IBizYuyxIYpfQM:&amp;ved=0CAUQjRw&amp;url=http://www.yooyoo360.com/photodetail.asp?showid%3d46219&amp;ei=iL4tUpatFaLriAfmzoFA&amp;psig=AFQjCNHc_gS0toHA9YLgPM_yoHVqXwVdGg&amp;ust=137881594840683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1.3  </a:t>
            </a:r>
            <a:r>
              <a:rPr lang="zh-CN" altLang="en-US" sz="2800" dirty="0"/>
              <a:t>数据结构定义</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r>
              <a:rPr lang="zh-CN" altLang="zh-CN" sz="2400" b="1" dirty="0"/>
              <a:t>数据结构</a:t>
            </a:r>
            <a:r>
              <a:rPr lang="zh-CN" altLang="en-US" sz="2400" dirty="0"/>
              <a:t>：</a:t>
            </a:r>
            <a:r>
              <a:rPr lang="zh-CN" altLang="zh-CN" sz="2400" dirty="0"/>
              <a:t>一组具有特定关系的同类数据元素的集合</a:t>
            </a:r>
            <a:r>
              <a:rPr lang="zh-CN" altLang="en-US" sz="2400" dirty="0"/>
              <a:t>。它</a:t>
            </a:r>
            <a:r>
              <a:rPr lang="zh-CN" altLang="zh-CN" sz="2400" dirty="0"/>
              <a:t>包括三个要素：</a:t>
            </a:r>
            <a:r>
              <a:rPr lang="zh-CN" altLang="zh-CN" sz="2400" b="1" dirty="0"/>
              <a:t>数据的逻辑结构</a:t>
            </a:r>
            <a:r>
              <a:rPr lang="zh-CN" altLang="zh-CN" sz="2400" dirty="0"/>
              <a:t>、</a:t>
            </a:r>
            <a:r>
              <a:rPr lang="zh-CN" altLang="zh-CN" sz="2400" b="1" dirty="0"/>
              <a:t>数据的存储结构</a:t>
            </a:r>
            <a:r>
              <a:rPr lang="zh-CN" altLang="zh-CN" sz="2400" dirty="0"/>
              <a:t>及其</a:t>
            </a:r>
            <a:r>
              <a:rPr lang="zh-CN" altLang="zh-CN" sz="2400" b="1" dirty="0"/>
              <a:t>操作定义与实现</a:t>
            </a:r>
            <a:r>
              <a:rPr lang="zh-CN" altLang="en-US" sz="2400" dirty="0"/>
              <a:t>。</a:t>
            </a:r>
            <a:endParaRPr lang="en-US" altLang="zh-CN" sz="2400" dirty="0"/>
          </a:p>
          <a:p>
            <a:pPr algn="just">
              <a:lnSpc>
                <a:spcPct val="110000"/>
              </a:lnSpc>
            </a:pPr>
            <a:r>
              <a:rPr lang="zh-CN" altLang="en-US" sz="2400" dirty="0"/>
              <a:t>在超市的例子中，商品就是数据元素，商品的编码表示商品的存储结构，商品的上架、下架和补架都是对商品的操作定义与实现。</a:t>
            </a:r>
            <a:endParaRPr lang="zh-CN" altLang="zh-CN" sz="2400" dirty="0"/>
          </a:p>
        </p:txBody>
      </p:sp>
      <p:grpSp>
        <p:nvGrpSpPr>
          <p:cNvPr id="8" name="组合 7">
            <a:extLst>
              <a:ext uri="{FF2B5EF4-FFF2-40B4-BE49-F238E27FC236}">
                <a16:creationId xmlns:a16="http://schemas.microsoft.com/office/drawing/2014/main" xmlns="" id="{F7FED7B3-3F2F-4B05-A0B6-6969996BCF78}"/>
              </a:ext>
            </a:extLst>
          </p:cNvPr>
          <p:cNvGrpSpPr/>
          <p:nvPr/>
        </p:nvGrpSpPr>
        <p:grpSpPr>
          <a:xfrm>
            <a:off x="1548680" y="2718283"/>
            <a:ext cx="9126413" cy="808899"/>
            <a:chOff x="1532793" y="2066184"/>
            <a:chExt cx="9126413" cy="808899"/>
          </a:xfrm>
          <a:solidFill>
            <a:srgbClr val="009999"/>
          </a:solidFill>
        </p:grpSpPr>
        <p:sp>
          <p:nvSpPr>
            <p:cNvPr id="9" name="任意多边形: 形状 8">
              <a:extLst>
                <a:ext uri="{FF2B5EF4-FFF2-40B4-BE49-F238E27FC236}">
                  <a16:creationId xmlns:a16="http://schemas.microsoft.com/office/drawing/2014/main" xmlns="" id="{F18A5CF5-9FEB-49A3-A0CE-21D8F4AFE536}"/>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问题抽象</a:t>
              </a:r>
            </a:p>
          </p:txBody>
        </p:sp>
        <p:sp>
          <p:nvSpPr>
            <p:cNvPr id="10" name="任意多边形: 形状 9">
              <a:extLst>
                <a:ext uri="{FF2B5EF4-FFF2-40B4-BE49-F238E27FC236}">
                  <a16:creationId xmlns:a16="http://schemas.microsoft.com/office/drawing/2014/main" xmlns="" id="{ABEB30DB-839B-47DF-B7CA-778D288CDF51}"/>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数学模型</a:t>
              </a:r>
            </a:p>
          </p:txBody>
        </p:sp>
        <p:sp>
          <p:nvSpPr>
            <p:cNvPr id="11" name="任意多边形: 形状 10">
              <a:extLst>
                <a:ext uri="{FF2B5EF4-FFF2-40B4-BE49-F238E27FC236}">
                  <a16:creationId xmlns:a16="http://schemas.microsoft.com/office/drawing/2014/main" xmlns="" id="{33FBA3A3-CFFD-4320-951F-3A2052DE120E}"/>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问题求解</a:t>
              </a:r>
              <a:r>
                <a:rPr lang="en-US" altLang="zh-CN" sz="2400" kern="12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实现</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xmlns="" id="{196A323D-4076-48BE-BCC4-8427CC811E7A}"/>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xmlns="" id="{AE489807-E85D-406B-9E59-D942AB6E36A0}"/>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17" name="标注: 下箭头 16">
            <a:extLst>
              <a:ext uri="{FF2B5EF4-FFF2-40B4-BE49-F238E27FC236}">
                <a16:creationId xmlns:a16="http://schemas.microsoft.com/office/drawing/2014/main" xmlns="" id="{FF1DAEDA-BEC3-4267-8831-81DED22CBA79}"/>
              </a:ext>
            </a:extLst>
          </p:cNvPr>
          <p:cNvSpPr/>
          <p:nvPr/>
        </p:nvSpPr>
        <p:spPr>
          <a:xfrm>
            <a:off x="4812090" y="1585544"/>
            <a:ext cx="2599593" cy="1132739"/>
          </a:xfrm>
          <a:prstGeom prst="downArrowCallout">
            <a:avLst>
              <a:gd name="adj1" fmla="val 25000"/>
              <a:gd name="adj2" fmla="val 25000"/>
              <a:gd name="adj3" fmla="val 18790"/>
              <a:gd name="adj4" fmla="val 68858"/>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数据结构</a:t>
            </a:r>
          </a:p>
        </p:txBody>
      </p:sp>
    </p:spTree>
    <p:extLst>
      <p:ext uri="{BB962C8B-B14F-4D97-AF65-F5344CB8AC3E}">
        <p14:creationId xmlns:p14="http://schemas.microsoft.com/office/powerpoint/2010/main" val="331357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数据的逻辑结构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dirty="0"/>
              <a:t>逻辑上，数据元素之间的关系只有4种：无关系、一对一关系、一对多关系、多对多关系，这4种逻辑关系总称为</a:t>
            </a:r>
            <a:r>
              <a:rPr lang="zh-CN" altLang="zh-CN" sz="2400" b="1" dirty="0"/>
              <a:t>数据的逻辑结构</a:t>
            </a:r>
            <a:r>
              <a:rPr lang="zh-CN" altLang="zh-CN" sz="2400" dirty="0"/>
              <a:t>。</a:t>
            </a:r>
          </a:p>
        </p:txBody>
      </p:sp>
      <p:sp>
        <p:nvSpPr>
          <p:cNvPr id="20" name="内容占位符 4">
            <a:extLst>
              <a:ext uri="{FF2B5EF4-FFF2-40B4-BE49-F238E27FC236}">
                <a16:creationId xmlns:a16="http://schemas.microsoft.com/office/drawing/2014/main" xmlns="" id="{42A2F16F-03ED-45BA-8C70-8F4B11D42988}"/>
              </a:ext>
            </a:extLst>
          </p:cNvPr>
          <p:cNvSpPr txBox="1">
            <a:spLocks/>
          </p:cNvSpPr>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zh-CN" sz="2400" b="1" dirty="0"/>
              <a:t>集合</a:t>
            </a:r>
            <a:r>
              <a:rPr lang="zh-CN" altLang="zh-CN" sz="2400" dirty="0"/>
              <a:t>：包含的所有数据元素之间无关系，即数据元素之间的次序是任意的。</a:t>
            </a:r>
          </a:p>
          <a:p>
            <a:pPr algn="just">
              <a:lnSpc>
                <a:spcPct val="110000"/>
              </a:lnSpc>
            </a:pPr>
            <a:r>
              <a:rPr lang="zh-CN" altLang="zh-CN" sz="2400" b="1" dirty="0"/>
              <a:t>线性结构</a:t>
            </a:r>
            <a:r>
              <a:rPr lang="zh-CN" altLang="zh-CN" sz="2400" dirty="0"/>
              <a:t>：包含的数据元素之间存在一对一的关系，即数据元素之间构成一个有序序列。</a:t>
            </a:r>
          </a:p>
          <a:p>
            <a:pPr algn="just">
              <a:lnSpc>
                <a:spcPct val="110000"/>
              </a:lnSpc>
            </a:pPr>
            <a:r>
              <a:rPr lang="zh-CN" altLang="zh-CN" sz="2400" b="1" dirty="0"/>
              <a:t>树形结构</a:t>
            </a:r>
            <a:r>
              <a:rPr lang="zh-CN" altLang="zh-CN" sz="2400" dirty="0"/>
              <a:t>：包含的数据元素之间存在一对多的关系，即数据元素之间形成一个层次关系。</a:t>
            </a:r>
          </a:p>
          <a:p>
            <a:pPr algn="just">
              <a:lnSpc>
                <a:spcPct val="110000"/>
              </a:lnSpc>
            </a:pPr>
            <a:r>
              <a:rPr lang="zh-CN" altLang="zh-CN" sz="2400" b="1" dirty="0"/>
              <a:t>图形结构</a:t>
            </a:r>
            <a:r>
              <a:rPr lang="zh-CN" altLang="zh-CN" sz="2400" dirty="0"/>
              <a:t>：包含的数据元素（结点）之间存在多对多的关系，即图中每个数据元素的前驱和后继数目都不限。</a:t>
            </a:r>
          </a:p>
        </p:txBody>
      </p:sp>
      <p:pic>
        <p:nvPicPr>
          <p:cNvPr id="21"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xmlns="" id="{BEF90564-0DCD-4BBB-BBC0-3C4B4FF3C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980"/>
          <a:stretch/>
        </p:blipFill>
        <p:spPr bwMode="auto">
          <a:xfrm>
            <a:off x="9494954" y="1995550"/>
            <a:ext cx="1749670"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xmlns="" id="{95617461-2BFF-4302-A035-642A00B8BB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27" r="51512"/>
          <a:stretch/>
        </p:blipFill>
        <p:spPr bwMode="auto">
          <a:xfrm>
            <a:off x="9200412" y="2885364"/>
            <a:ext cx="2338754"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xmlns="" id="{DB307BF1-2341-4BEF-A11B-815C18D4D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00" r="22739"/>
          <a:stretch/>
        </p:blipFill>
        <p:spPr bwMode="auto">
          <a:xfrm>
            <a:off x="9200411" y="3852964"/>
            <a:ext cx="2338755"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xmlns="" id="{42371D82-8430-4EDA-9362-66822DB1B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80"/>
          <a:stretch/>
        </p:blipFill>
        <p:spPr bwMode="auto">
          <a:xfrm>
            <a:off x="9521195" y="5212876"/>
            <a:ext cx="1697187" cy="113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3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抽象数据类型</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en-US" sz="2400" b="1" dirty="0"/>
              <a:t>如</a:t>
            </a:r>
            <a:r>
              <a:rPr lang="zh-CN" altLang="en-US" sz="2400" dirty="0"/>
              <a:t>：</a:t>
            </a:r>
            <a:r>
              <a:rPr lang="zh-CN" altLang="zh-CN" sz="2400" dirty="0"/>
              <a:t>两个数的相加，可以是两个整数的相加，也可以是两个浮点数的相加</a:t>
            </a:r>
            <a:r>
              <a:rPr lang="zh-CN" altLang="en-US" sz="2400" dirty="0"/>
              <a:t>。这时需要针对两个不同的类型的数据元素定义并实现两个加法操作。</a:t>
            </a:r>
            <a:endParaRPr lang="en-US" altLang="zh-CN" sz="2400" dirty="0"/>
          </a:p>
          <a:p>
            <a:pPr algn="just">
              <a:lnSpc>
                <a:spcPct val="110000"/>
              </a:lnSpc>
            </a:pPr>
            <a:r>
              <a:rPr lang="zh-CN" altLang="zh-CN" sz="2400" b="1" dirty="0"/>
              <a:t>抽象数据类型</a:t>
            </a:r>
            <a:r>
              <a:rPr lang="zh-CN" altLang="en-US" sz="2400" dirty="0"/>
              <a:t>：</a:t>
            </a:r>
            <a:r>
              <a:rPr lang="zh-CN" altLang="zh-CN" sz="2400" dirty="0"/>
              <a:t>一个与数据元素及在数据元素之上的实现无关的数据类型，它们对使用者来说无需知道数据元素的类型，只需知道数据元素之间的逻辑关系，也不用关心是怎么实现的</a:t>
            </a:r>
            <a:r>
              <a:rPr lang="zh-CN" altLang="en-US" sz="2400" dirty="0"/>
              <a:t>。</a:t>
            </a:r>
            <a:endParaRPr lang="en-US" altLang="zh-CN" sz="2400" dirty="0"/>
          </a:p>
          <a:p>
            <a:pPr algn="just">
              <a:lnSpc>
                <a:spcPct val="110000"/>
              </a:lnSpc>
            </a:pPr>
            <a:endParaRPr lang="zh-CN" altLang="zh-CN" sz="2400" dirty="0"/>
          </a:p>
        </p:txBody>
      </p:sp>
      <p:sp>
        <p:nvSpPr>
          <p:cNvPr id="14" name="任意多边形: 形状 13">
            <a:extLst>
              <a:ext uri="{FF2B5EF4-FFF2-40B4-BE49-F238E27FC236}">
                <a16:creationId xmlns:a16="http://schemas.microsoft.com/office/drawing/2014/main" xmlns="" id="{BB7B2CCE-99DF-4AF4-BEDA-188B38B189F1}"/>
              </a:ext>
            </a:extLst>
          </p:cNvPr>
          <p:cNvSpPr/>
          <p:nvPr/>
        </p:nvSpPr>
        <p:spPr>
          <a:xfrm>
            <a:off x="2833113" y="3648440"/>
            <a:ext cx="6525774" cy="25274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ADT 抽象数据类型名 {</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数据元素：&lt;数据元素的定义&gt;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数据关系：&lt;数据关系的定义&gt;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基本操作：&lt;基本操作的定义&gt;</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8947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数据的存储结构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106865"/>
          </a:xfrm>
        </p:spPr>
        <p:txBody>
          <a:bodyPr>
            <a:normAutofit/>
          </a:bodyPr>
          <a:lstStyle/>
          <a:p>
            <a:pPr>
              <a:lnSpc>
                <a:spcPct val="110000"/>
              </a:lnSpc>
            </a:pPr>
            <a:r>
              <a:rPr lang="zh-CN" altLang="zh-CN" sz="2400" b="1" dirty="0"/>
              <a:t>数据的存储结构</a:t>
            </a:r>
            <a:r>
              <a:rPr lang="zh-CN" altLang="en-US" sz="2400" dirty="0"/>
              <a:t>（即</a:t>
            </a:r>
            <a:r>
              <a:rPr lang="zh-CN" altLang="zh-CN" sz="2400" b="1" dirty="0"/>
              <a:t>数据的物理结构</a:t>
            </a:r>
            <a:r>
              <a:rPr lang="zh-CN" altLang="en-US" sz="2400" dirty="0"/>
              <a:t>）：</a:t>
            </a:r>
            <a:r>
              <a:rPr lang="zh-CN" altLang="zh-CN" sz="2400" dirty="0"/>
              <a:t>数据的逻辑结构在计算机内的存储方式</a:t>
            </a:r>
            <a:r>
              <a:rPr lang="zh-CN" altLang="en-US" sz="2400" dirty="0"/>
              <a:t>。</a:t>
            </a:r>
            <a:endParaRPr lang="zh-CN" altLang="zh-CN" sz="2400" dirty="0"/>
          </a:p>
        </p:txBody>
      </p:sp>
      <p:sp>
        <p:nvSpPr>
          <p:cNvPr id="12" name="内容占位符 4">
            <a:extLst>
              <a:ext uri="{FF2B5EF4-FFF2-40B4-BE49-F238E27FC236}">
                <a16:creationId xmlns:a16="http://schemas.microsoft.com/office/drawing/2014/main" xmlns="" id="{829074D7-63E3-467A-A2C7-43A0E216DBFA}"/>
              </a:ext>
            </a:extLst>
          </p:cNvPr>
          <p:cNvSpPr txBox="1">
            <a:spLocks/>
          </p:cNvSpPr>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顺序存储</a:t>
            </a:r>
            <a:r>
              <a:rPr lang="zh-CN" altLang="en-US" sz="2400" dirty="0"/>
              <a:t>：</a:t>
            </a:r>
            <a:r>
              <a:rPr lang="zh-CN" altLang="zh-CN" sz="2400" dirty="0"/>
              <a:t>将所有的数据元素存放在一段连续的存储空间中，数据元素的存储位置反应了它们之间的逻辑关系</a:t>
            </a:r>
            <a:endParaRPr lang="en-US" altLang="zh-CN" sz="2400" dirty="0"/>
          </a:p>
          <a:p>
            <a:pPr algn="just">
              <a:lnSpc>
                <a:spcPct val="110000"/>
              </a:lnSpc>
            </a:pPr>
            <a:r>
              <a:rPr lang="zh-CN" altLang="en-US" sz="2400" b="1" dirty="0"/>
              <a:t>链式存储</a:t>
            </a:r>
            <a:r>
              <a:rPr lang="zh-CN" altLang="en-US" sz="2400" dirty="0"/>
              <a:t>：</a:t>
            </a:r>
            <a:r>
              <a:rPr lang="zh-CN" altLang="zh-CN" sz="2400" dirty="0"/>
              <a:t>逻辑上相邻的数据元素不需要在物理位置上也相邻，也就是说数据元素的存储位置可以是任意的</a:t>
            </a:r>
            <a:endParaRPr lang="en-US" altLang="zh-CN" sz="2400" dirty="0"/>
          </a:p>
          <a:p>
            <a:pPr algn="just">
              <a:lnSpc>
                <a:spcPct val="110000"/>
              </a:lnSpc>
            </a:pPr>
            <a:r>
              <a:rPr lang="zh-CN" altLang="en-US" sz="2400" b="1" dirty="0"/>
              <a:t>索引存储</a:t>
            </a:r>
            <a:r>
              <a:rPr lang="zh-CN" altLang="en-US" sz="2400" dirty="0"/>
              <a:t>：</a:t>
            </a:r>
            <a:r>
              <a:rPr lang="zh-CN" altLang="zh-CN" sz="2400" dirty="0"/>
              <a:t>在存储数据元素的同时还增加了一个索引表。索引表中的每一项包括关键字和地址，关键字是能够唯一标识一个数据元素的数据项，地址是指向数据元素的存储地址</a:t>
            </a:r>
            <a:endParaRPr lang="en-US" altLang="zh-CN" sz="2400" dirty="0"/>
          </a:p>
          <a:p>
            <a:pPr algn="just">
              <a:lnSpc>
                <a:spcPct val="110000"/>
              </a:lnSpc>
            </a:pPr>
            <a:r>
              <a:rPr lang="zh-CN" altLang="en-US" sz="2400" b="1" dirty="0"/>
              <a:t>散列存储</a:t>
            </a:r>
            <a:r>
              <a:rPr lang="zh-CN" altLang="en-US" sz="2400" dirty="0"/>
              <a:t>（即</a:t>
            </a:r>
            <a:r>
              <a:rPr lang="zh-CN" altLang="en-US" sz="2400" b="1" dirty="0"/>
              <a:t>哈希存储</a:t>
            </a:r>
            <a:r>
              <a:rPr lang="zh-CN" altLang="en-US" sz="2400" dirty="0"/>
              <a:t>）：</a:t>
            </a:r>
            <a:r>
              <a:rPr lang="zh-CN" altLang="zh-CN" sz="2400" dirty="0"/>
              <a:t>将数据元素存储在一个连续区域，每一个数据元素的具体存储位置是根据其关键字的值，并通过散列（哈希）函数直接计算出来的</a:t>
            </a:r>
          </a:p>
        </p:txBody>
      </p:sp>
      <p:pic>
        <p:nvPicPr>
          <p:cNvPr id="15" name="图片 14">
            <a:extLst>
              <a:ext uri="{FF2B5EF4-FFF2-40B4-BE49-F238E27FC236}">
                <a16:creationId xmlns:a16="http://schemas.microsoft.com/office/drawing/2014/main" xmlns="" id="{0A46B3A3-5D3C-4DFC-81F7-84A503AF0991}"/>
              </a:ext>
            </a:extLst>
          </p:cNvPr>
          <p:cNvPicPr>
            <a:picLocks noChangeAspect="1"/>
          </p:cNvPicPr>
          <p:nvPr/>
        </p:nvPicPr>
        <p:blipFill rotWithShape="1">
          <a:blip r:embed="rId2"/>
          <a:srcRect l="17265" t="40000" r="16582" b="39872"/>
          <a:stretch/>
        </p:blipFill>
        <p:spPr>
          <a:xfrm>
            <a:off x="9028533" y="2790141"/>
            <a:ext cx="2441080" cy="794082"/>
          </a:xfrm>
          <a:prstGeom prst="rect">
            <a:avLst/>
          </a:prstGeom>
        </p:spPr>
      </p:pic>
      <p:pic>
        <p:nvPicPr>
          <p:cNvPr id="20" name="图片 19">
            <a:extLst>
              <a:ext uri="{FF2B5EF4-FFF2-40B4-BE49-F238E27FC236}">
                <a16:creationId xmlns:a16="http://schemas.microsoft.com/office/drawing/2014/main" xmlns="" id="{6EA57D1F-431A-4E59-800A-2D0CC990248B}"/>
              </a:ext>
            </a:extLst>
          </p:cNvPr>
          <p:cNvPicPr>
            <a:picLocks noChangeAspect="1"/>
          </p:cNvPicPr>
          <p:nvPr/>
        </p:nvPicPr>
        <p:blipFill rotWithShape="1">
          <a:blip r:embed="rId3"/>
          <a:srcRect l="1055" t="26773" b="11923"/>
          <a:stretch/>
        </p:blipFill>
        <p:spPr>
          <a:xfrm>
            <a:off x="9055701" y="3709340"/>
            <a:ext cx="2384360" cy="1124105"/>
          </a:xfrm>
          <a:prstGeom prst="rect">
            <a:avLst/>
          </a:prstGeom>
        </p:spPr>
      </p:pic>
      <p:sp>
        <p:nvSpPr>
          <p:cNvPr id="21" name="矩形 20">
            <a:extLst>
              <a:ext uri="{FF2B5EF4-FFF2-40B4-BE49-F238E27FC236}">
                <a16:creationId xmlns:a16="http://schemas.microsoft.com/office/drawing/2014/main" xmlns="" id="{BF91863E-DC5B-4066-9672-4A9555790AC8}"/>
              </a:ext>
            </a:extLst>
          </p:cNvPr>
          <p:cNvSpPr/>
          <p:nvPr/>
        </p:nvSpPr>
        <p:spPr>
          <a:xfrm>
            <a:off x="11499566" y="188831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座位</a:t>
            </a:r>
          </a:p>
        </p:txBody>
      </p:sp>
      <p:sp>
        <p:nvSpPr>
          <p:cNvPr id="22" name="矩形 21">
            <a:extLst>
              <a:ext uri="{FF2B5EF4-FFF2-40B4-BE49-F238E27FC236}">
                <a16:creationId xmlns:a16="http://schemas.microsoft.com/office/drawing/2014/main" xmlns="" id="{E5E11CCA-40AB-4169-B205-E3FB231E21DD}"/>
              </a:ext>
            </a:extLst>
          </p:cNvPr>
          <p:cNvSpPr/>
          <p:nvPr/>
        </p:nvSpPr>
        <p:spPr>
          <a:xfrm>
            <a:off x="11499566" y="288920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列车</a:t>
            </a:r>
          </a:p>
        </p:txBody>
      </p:sp>
      <p:sp>
        <p:nvSpPr>
          <p:cNvPr id="23" name="矩形 22">
            <a:extLst>
              <a:ext uri="{FF2B5EF4-FFF2-40B4-BE49-F238E27FC236}">
                <a16:creationId xmlns:a16="http://schemas.microsoft.com/office/drawing/2014/main" xmlns="" id="{70D3CD7B-EEC9-4946-B04F-99E46ED1A24E}"/>
              </a:ext>
            </a:extLst>
          </p:cNvPr>
          <p:cNvSpPr/>
          <p:nvPr/>
        </p:nvSpPr>
        <p:spPr>
          <a:xfrm>
            <a:off x="11499566" y="4020982"/>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目录</a:t>
            </a:r>
          </a:p>
        </p:txBody>
      </p:sp>
      <p:sp>
        <p:nvSpPr>
          <p:cNvPr id="31" name="矩形 30">
            <a:extLst>
              <a:ext uri="{FF2B5EF4-FFF2-40B4-BE49-F238E27FC236}">
                <a16:creationId xmlns:a16="http://schemas.microsoft.com/office/drawing/2014/main" xmlns="" id="{5B233256-0100-43DC-A0B9-60A65EFE8510}"/>
              </a:ext>
            </a:extLst>
          </p:cNvPr>
          <p:cNvSpPr/>
          <p:nvPr/>
        </p:nvSpPr>
        <p:spPr>
          <a:xfrm>
            <a:off x="11499566" y="5036465"/>
            <a:ext cx="32316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邮政编码</a:t>
            </a:r>
          </a:p>
        </p:txBody>
      </p:sp>
      <p:grpSp>
        <p:nvGrpSpPr>
          <p:cNvPr id="6" name="组合 5">
            <a:extLst>
              <a:ext uri="{FF2B5EF4-FFF2-40B4-BE49-F238E27FC236}">
                <a16:creationId xmlns:a16="http://schemas.microsoft.com/office/drawing/2014/main" xmlns="" id="{C13A178C-69BF-4503-B313-2469231EE77C}"/>
              </a:ext>
            </a:extLst>
          </p:cNvPr>
          <p:cNvGrpSpPr/>
          <p:nvPr/>
        </p:nvGrpSpPr>
        <p:grpSpPr>
          <a:xfrm>
            <a:off x="8925466" y="4990914"/>
            <a:ext cx="2468194" cy="1298276"/>
            <a:chOff x="8803546" y="4990914"/>
            <a:chExt cx="2638838" cy="1298276"/>
          </a:xfrm>
        </p:grpSpPr>
        <p:sp>
          <p:nvSpPr>
            <p:cNvPr id="25" name="矩形: 圆角 24">
              <a:extLst>
                <a:ext uri="{FF2B5EF4-FFF2-40B4-BE49-F238E27FC236}">
                  <a16:creationId xmlns:a16="http://schemas.microsoft.com/office/drawing/2014/main" xmlns="" id="{A5A3E10B-B477-4F93-9E18-C628C8B4322B}"/>
                </a:ext>
              </a:extLst>
            </p:cNvPr>
            <p:cNvSpPr/>
            <p:nvPr/>
          </p:nvSpPr>
          <p:spPr>
            <a:xfrm>
              <a:off x="8933781"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6" name="矩形: 圆角 25">
              <a:extLst>
                <a:ext uri="{FF2B5EF4-FFF2-40B4-BE49-F238E27FC236}">
                  <a16:creationId xmlns:a16="http://schemas.microsoft.com/office/drawing/2014/main" xmlns="" id="{14FB6084-512B-41AC-9B99-150CF5814501}"/>
                </a:ext>
              </a:extLst>
            </p:cNvPr>
            <p:cNvSpPr/>
            <p:nvPr/>
          </p:nvSpPr>
          <p:spPr>
            <a:xfrm>
              <a:off x="9369250"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7" name="矩形: 圆角 26">
              <a:extLst>
                <a:ext uri="{FF2B5EF4-FFF2-40B4-BE49-F238E27FC236}">
                  <a16:creationId xmlns:a16="http://schemas.microsoft.com/office/drawing/2014/main" xmlns="" id="{DE2B9574-56ED-4B36-B296-EA15CD992CDC}"/>
                </a:ext>
              </a:extLst>
            </p:cNvPr>
            <p:cNvSpPr/>
            <p:nvPr/>
          </p:nvSpPr>
          <p:spPr>
            <a:xfrm>
              <a:off x="9804719"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8" name="矩形: 圆角 27">
              <a:extLst>
                <a:ext uri="{FF2B5EF4-FFF2-40B4-BE49-F238E27FC236}">
                  <a16:creationId xmlns:a16="http://schemas.microsoft.com/office/drawing/2014/main" xmlns="" id="{9B832572-CD9E-427A-A323-A784829332CF}"/>
                </a:ext>
              </a:extLst>
            </p:cNvPr>
            <p:cNvSpPr/>
            <p:nvPr/>
          </p:nvSpPr>
          <p:spPr>
            <a:xfrm>
              <a:off x="10240188"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9" name="矩形: 圆角 28">
              <a:extLst>
                <a:ext uri="{FF2B5EF4-FFF2-40B4-BE49-F238E27FC236}">
                  <a16:creationId xmlns:a16="http://schemas.microsoft.com/office/drawing/2014/main" xmlns="" id="{0C46EC2C-CD73-45FD-B0B8-D50DF1C9291B}"/>
                </a:ext>
              </a:extLst>
            </p:cNvPr>
            <p:cNvSpPr/>
            <p:nvPr/>
          </p:nvSpPr>
          <p:spPr>
            <a:xfrm>
              <a:off x="10672807"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endParaRPr lang="zh-CN" altLang="en-US" sz="2000" dirty="0"/>
            </a:p>
          </p:txBody>
        </p:sp>
        <p:sp>
          <p:nvSpPr>
            <p:cNvPr id="30" name="矩形: 圆角 29">
              <a:extLst>
                <a:ext uri="{FF2B5EF4-FFF2-40B4-BE49-F238E27FC236}">
                  <a16:creationId xmlns:a16="http://schemas.microsoft.com/office/drawing/2014/main" xmlns="" id="{3FF52AA8-B461-43C7-B4AA-E81D6058E2B6}"/>
                </a:ext>
              </a:extLst>
            </p:cNvPr>
            <p:cNvSpPr/>
            <p:nvPr/>
          </p:nvSpPr>
          <p:spPr>
            <a:xfrm>
              <a:off x="11108276"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32" name="左大括号 31">
              <a:extLst>
                <a:ext uri="{FF2B5EF4-FFF2-40B4-BE49-F238E27FC236}">
                  <a16:creationId xmlns:a16="http://schemas.microsoft.com/office/drawing/2014/main" xmlns="" id="{2310A9C8-57A3-4660-85FF-EA292FB72A5C}"/>
                </a:ext>
              </a:extLst>
            </p:cNvPr>
            <p:cNvSpPr/>
            <p:nvPr/>
          </p:nvSpPr>
          <p:spPr>
            <a:xfrm rot="5400000" flipV="1">
              <a:off x="9239276" y="5134908"/>
              <a:ext cx="144793" cy="575776"/>
            </a:xfrm>
            <a:prstGeom prst="leftBrace">
              <a:avLst>
                <a:gd name="adj1" fmla="val 38847"/>
                <a:gd name="adj2" fmla="val 48684"/>
              </a:avLst>
            </a:prstGeom>
            <a:ln w="19050">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xmlns="" id="{5E1C1452-25FA-45E7-A7C5-8735C266FB6D}"/>
                </a:ext>
              </a:extLst>
            </p:cNvPr>
            <p:cNvSpPr/>
            <p:nvPr/>
          </p:nvSpPr>
          <p:spPr>
            <a:xfrm>
              <a:off x="8803546" y="4990914"/>
              <a:ext cx="1018227"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城市：上海</a:t>
              </a:r>
            </a:p>
          </p:txBody>
        </p:sp>
        <p:sp>
          <p:nvSpPr>
            <p:cNvPr id="34" name="矩形 33">
              <a:extLst>
                <a:ext uri="{FF2B5EF4-FFF2-40B4-BE49-F238E27FC236}">
                  <a16:creationId xmlns:a16="http://schemas.microsoft.com/office/drawing/2014/main" xmlns="" id="{EC7B8361-A22F-4BDE-A4DD-A64C567BEF8F}"/>
                </a:ext>
              </a:extLst>
            </p:cNvPr>
            <p:cNvSpPr/>
            <p:nvPr/>
          </p:nvSpPr>
          <p:spPr>
            <a:xfrm>
              <a:off x="9255320" y="5996802"/>
              <a:ext cx="1851789"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上海交通大学闵行校区</a:t>
              </a:r>
            </a:p>
          </p:txBody>
        </p:sp>
      </p:grpSp>
      <p:grpSp>
        <p:nvGrpSpPr>
          <p:cNvPr id="11" name="组合 10">
            <a:extLst>
              <a:ext uri="{FF2B5EF4-FFF2-40B4-BE49-F238E27FC236}">
                <a16:creationId xmlns:a16="http://schemas.microsoft.com/office/drawing/2014/main" xmlns="" id="{CF26782A-82EC-4846-BCDE-3EA5D0487002}"/>
              </a:ext>
            </a:extLst>
          </p:cNvPr>
          <p:cNvGrpSpPr/>
          <p:nvPr/>
        </p:nvGrpSpPr>
        <p:grpSpPr>
          <a:xfrm>
            <a:off x="9028533" y="1818499"/>
            <a:ext cx="2441080" cy="872901"/>
            <a:chOff x="3284054" y="290283"/>
            <a:chExt cx="2742708" cy="1062760"/>
          </a:xfrm>
        </p:grpSpPr>
        <p:pic>
          <p:nvPicPr>
            <p:cNvPr id="8" name="图片 7">
              <a:extLst>
                <a:ext uri="{FF2B5EF4-FFF2-40B4-BE49-F238E27FC236}">
                  <a16:creationId xmlns:a16="http://schemas.microsoft.com/office/drawing/2014/main" xmlns="" id="{4D4A209D-9433-4D88-9150-275642EE4E66}"/>
                </a:ext>
              </a:extLst>
            </p:cNvPr>
            <p:cNvPicPr>
              <a:picLocks noChangeAspect="1"/>
            </p:cNvPicPr>
            <p:nvPr/>
          </p:nvPicPr>
          <p:blipFill rotWithShape="1">
            <a:blip r:embed="rId4"/>
            <a:srcRect t="24586" b="27683"/>
            <a:stretch/>
          </p:blipFill>
          <p:spPr>
            <a:xfrm>
              <a:off x="3342673" y="583337"/>
              <a:ext cx="2675299" cy="475873"/>
            </a:xfrm>
            <a:prstGeom prst="rect">
              <a:avLst/>
            </a:prstGeom>
          </p:spPr>
        </p:pic>
        <p:pic>
          <p:nvPicPr>
            <p:cNvPr id="10" name="图片 9">
              <a:extLst>
                <a:ext uri="{FF2B5EF4-FFF2-40B4-BE49-F238E27FC236}">
                  <a16:creationId xmlns:a16="http://schemas.microsoft.com/office/drawing/2014/main" xmlns="" id="{4DCA4DBC-B0A2-4CB9-9AFF-F9C512EBEBF6}"/>
                </a:ext>
              </a:extLst>
            </p:cNvPr>
            <p:cNvPicPr>
              <a:picLocks noChangeAspect="1"/>
            </p:cNvPicPr>
            <p:nvPr/>
          </p:nvPicPr>
          <p:blipFill rotWithShape="1">
            <a:blip r:embed="rId4"/>
            <a:srcRect b="78407"/>
            <a:stretch/>
          </p:blipFill>
          <p:spPr>
            <a:xfrm>
              <a:off x="3351463" y="290283"/>
              <a:ext cx="2675299" cy="234778"/>
            </a:xfrm>
            <a:prstGeom prst="rect">
              <a:avLst/>
            </a:prstGeom>
          </p:spPr>
        </p:pic>
        <p:pic>
          <p:nvPicPr>
            <p:cNvPr id="42" name="图片 41">
              <a:extLst>
                <a:ext uri="{FF2B5EF4-FFF2-40B4-BE49-F238E27FC236}">
                  <a16:creationId xmlns:a16="http://schemas.microsoft.com/office/drawing/2014/main" xmlns="" id="{9BD78FE4-4E2D-4C29-9628-4274F0C7760D}"/>
                </a:ext>
              </a:extLst>
            </p:cNvPr>
            <p:cNvPicPr>
              <a:picLocks noChangeAspect="1"/>
            </p:cNvPicPr>
            <p:nvPr/>
          </p:nvPicPr>
          <p:blipFill rotWithShape="1">
            <a:blip r:embed="rId4"/>
            <a:srcRect b="78407"/>
            <a:stretch/>
          </p:blipFill>
          <p:spPr>
            <a:xfrm rot="10800000">
              <a:off x="3284054" y="1118265"/>
              <a:ext cx="2675299" cy="234778"/>
            </a:xfrm>
            <a:prstGeom prst="rect">
              <a:avLst/>
            </a:prstGeom>
          </p:spPr>
        </p:pic>
      </p:grpSp>
    </p:spTree>
    <p:extLst>
      <p:ext uri="{BB962C8B-B14F-4D97-AF65-F5344CB8AC3E}">
        <p14:creationId xmlns:p14="http://schemas.microsoft.com/office/powerpoint/2010/main" val="284703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数据的操作实现</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数据的操作</a:t>
            </a:r>
            <a:r>
              <a:rPr lang="zh-CN" altLang="zh-CN" sz="2400" dirty="0"/>
              <a:t>（也称</a:t>
            </a:r>
            <a:r>
              <a:rPr lang="zh-CN" altLang="zh-CN" sz="2400" b="1" dirty="0"/>
              <a:t>运算</a:t>
            </a:r>
            <a:r>
              <a:rPr lang="zh-CN" altLang="zh-CN" sz="2400" dirty="0"/>
              <a:t>或</a:t>
            </a:r>
            <a:r>
              <a:rPr lang="zh-CN" altLang="zh-CN" sz="2400" b="1" dirty="0"/>
              <a:t>算法</a:t>
            </a:r>
            <a:r>
              <a:rPr lang="zh-CN" altLang="zh-CN" sz="2400" dirty="0"/>
              <a:t>）</a:t>
            </a:r>
            <a:r>
              <a:rPr lang="zh-CN" altLang="en-US" sz="2400" dirty="0"/>
              <a:t>：</a:t>
            </a:r>
            <a:r>
              <a:rPr lang="zh-CN" altLang="zh-CN" sz="2400" dirty="0"/>
              <a:t>包括操作的定义和实现。</a:t>
            </a:r>
            <a:endParaRPr lang="en-US" altLang="zh-CN" sz="2400" dirty="0"/>
          </a:p>
          <a:p>
            <a:pPr algn="just">
              <a:lnSpc>
                <a:spcPct val="110000"/>
              </a:lnSpc>
            </a:pPr>
            <a:r>
              <a:rPr lang="zh-CN" altLang="zh-CN" sz="2400" b="1" dirty="0"/>
              <a:t>操作定义</a:t>
            </a:r>
            <a:r>
              <a:rPr lang="zh-CN" altLang="en-US" sz="2400" dirty="0"/>
              <a:t>：</a:t>
            </a:r>
            <a:r>
              <a:rPr lang="zh-CN" altLang="zh-CN" sz="2400" dirty="0"/>
              <a:t>对现实问题的抽象，它独立于计算机</a:t>
            </a:r>
            <a:r>
              <a:rPr lang="zh-CN" altLang="en-US" sz="2400" dirty="0"/>
              <a:t>。</a:t>
            </a:r>
            <a:endParaRPr lang="en-US" altLang="zh-CN" sz="2400" dirty="0"/>
          </a:p>
          <a:p>
            <a:pPr algn="just">
              <a:lnSpc>
                <a:spcPct val="110000"/>
              </a:lnSpc>
            </a:pPr>
            <a:r>
              <a:rPr lang="zh-CN" altLang="zh-CN" sz="2400" b="1" dirty="0"/>
              <a:t>操作实现</a:t>
            </a:r>
            <a:r>
              <a:rPr lang="zh-CN" altLang="en-US" sz="2400" dirty="0"/>
              <a:t>：</a:t>
            </a:r>
            <a:r>
              <a:rPr lang="zh-CN" altLang="zh-CN" sz="2400" dirty="0"/>
              <a:t>建立在数据的存储结构之上完成的，它依赖于计算机和具体的程序设计语言。</a:t>
            </a:r>
            <a:endParaRPr lang="en-US" altLang="zh-CN" sz="2400" dirty="0"/>
          </a:p>
          <a:p>
            <a:pPr algn="just">
              <a:lnSpc>
                <a:spcPct val="110000"/>
              </a:lnSpc>
            </a:pPr>
            <a:r>
              <a:rPr lang="zh-CN" altLang="zh-CN" sz="2400" b="1" dirty="0"/>
              <a:t>例</a:t>
            </a:r>
            <a:r>
              <a:rPr lang="zh-CN" altLang="en-US" sz="2400" dirty="0"/>
              <a:t>：超市里</a:t>
            </a:r>
            <a:r>
              <a:rPr lang="zh-CN" altLang="zh-CN" sz="2400" dirty="0"/>
              <a:t>的商品补架和商品下架的描述就是商品（数据）的操作实现</a:t>
            </a:r>
            <a:r>
              <a:rPr lang="zh-CN" altLang="en-US" sz="2400" dirty="0"/>
              <a:t>。</a:t>
            </a:r>
            <a:endParaRPr lang="en-US" altLang="zh-CN" sz="2400" dirty="0"/>
          </a:p>
          <a:p>
            <a:pPr algn="just">
              <a:lnSpc>
                <a:spcPct val="200000"/>
              </a:lnSpc>
            </a:pPr>
            <a:r>
              <a:rPr lang="zh-CN" altLang="en-US" sz="2400" b="1" dirty="0"/>
              <a:t>重要说明</a:t>
            </a:r>
            <a:r>
              <a:rPr lang="zh-CN" altLang="en-US" sz="2400" dirty="0"/>
              <a:t>：</a:t>
            </a:r>
            <a:endParaRPr lang="en-US" altLang="zh-CN" sz="2400" dirty="0"/>
          </a:p>
          <a:p>
            <a:pPr algn="just">
              <a:lnSpc>
                <a:spcPct val="110000"/>
              </a:lnSpc>
              <a:spcBef>
                <a:spcPts val="0"/>
              </a:spcBef>
            </a:pPr>
            <a:r>
              <a:rPr lang="zh-CN" altLang="zh-CN" sz="2400" dirty="0"/>
              <a:t>本书将不涉及</a:t>
            </a:r>
            <a:r>
              <a:rPr lang="zh-CN" altLang="en-US" sz="2400" dirty="0"/>
              <a:t>具体</a:t>
            </a:r>
            <a:r>
              <a:rPr lang="zh-CN" altLang="zh-CN" sz="2400" dirty="0"/>
              <a:t>程序设计语言，所有的操作（运算）和算法（即问题求解步骤的有限集合）都用伪代码描写</a:t>
            </a:r>
            <a:r>
              <a:rPr lang="zh-CN" altLang="en-US" sz="2400" dirty="0"/>
              <a:t>，</a:t>
            </a:r>
            <a:r>
              <a:rPr lang="zh-CN" altLang="zh-CN" sz="2400" dirty="0"/>
              <a:t>以便读者阅读与理解</a:t>
            </a:r>
            <a:r>
              <a:rPr lang="zh-CN" altLang="en-US" sz="2400" dirty="0"/>
              <a:t>。</a:t>
            </a:r>
            <a:endParaRPr lang="zh-CN" altLang="zh-CN" sz="2400" dirty="0"/>
          </a:p>
          <a:p>
            <a:pPr algn="just">
              <a:lnSpc>
                <a:spcPct val="110000"/>
              </a:lnSpc>
              <a:spcBef>
                <a:spcPts val="0"/>
              </a:spcBef>
            </a:pPr>
            <a:endParaRPr lang="zh-CN" altLang="zh-CN" sz="2400" dirty="0"/>
          </a:p>
        </p:txBody>
      </p:sp>
    </p:spTree>
    <p:extLst>
      <p:ext uri="{BB962C8B-B14F-4D97-AF65-F5344CB8AC3E}">
        <p14:creationId xmlns:p14="http://schemas.microsoft.com/office/powerpoint/2010/main" val="252001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4795494" cy="5098073"/>
          </a:xfrm>
        </p:spPr>
        <p:txBody>
          <a:bodyPr>
            <a:normAutofit/>
          </a:bodyPr>
          <a:lstStyle/>
          <a:p>
            <a:pPr algn="just">
              <a:lnSpc>
                <a:spcPct val="110000"/>
              </a:lnSpc>
            </a:pPr>
            <a:r>
              <a:rPr lang="zh-CN" altLang="en-US" sz="2400" dirty="0"/>
              <a:t>算法的基本概念：</a:t>
            </a:r>
            <a:endParaRPr lang="en-US" altLang="zh-CN" sz="2400" dirty="0"/>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正确性</a:t>
            </a:r>
            <a:r>
              <a:rPr lang="zh-CN" altLang="zh-CN" sz="2400" dirty="0">
                <a:latin typeface="微软雅黑" panose="020B0503020204020204" pitchFamily="34" charset="-122"/>
                <a:ea typeface="微软雅黑" panose="020B0503020204020204" pitchFamily="34" charset="-122"/>
              </a:rPr>
              <a:t>：能够按照预定功能产生正确的输出</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易读性</a:t>
            </a:r>
            <a:r>
              <a:rPr lang="zh-CN" altLang="zh-CN" sz="2400" dirty="0">
                <a:latin typeface="微软雅黑" panose="020B0503020204020204" pitchFamily="34" charset="-122"/>
                <a:ea typeface="微软雅黑" panose="020B0503020204020204" pitchFamily="34" charset="-122"/>
              </a:rPr>
              <a:t>：逻辑清楚、结构清晰，算法易于阅读、理解、维护</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鲁棒性</a:t>
            </a:r>
            <a:r>
              <a:rPr lang="zh-CN" altLang="zh-CN" sz="2400" dirty="0">
                <a:latin typeface="微软雅黑" panose="020B0503020204020204" pitchFamily="34" charset="-122"/>
                <a:ea typeface="微软雅黑" panose="020B0503020204020204" pitchFamily="34" charset="-122"/>
              </a:rPr>
              <a:t>：对于边界条件输入、不频繁出现的输入，能够产生正确的输出；对于非法输入，算法能够输出相应提示，不会发生崩溃</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高效率</a:t>
            </a:r>
            <a:r>
              <a:rPr lang="zh-CN" altLang="zh-CN" sz="2400" dirty="0">
                <a:latin typeface="微软雅黑" panose="020B0503020204020204" pitchFamily="34" charset="-122"/>
                <a:ea typeface="微软雅黑" panose="020B0503020204020204" pitchFamily="34" charset="-122"/>
              </a:rPr>
              <a:t>：在时间和空间上高效，需要较少的运行时间和存储空间</a:t>
            </a:r>
          </a:p>
          <a:p>
            <a:pPr algn="just">
              <a:lnSpc>
                <a:spcPct val="110000"/>
              </a:lnSpc>
            </a:pPr>
            <a:endParaRPr lang="en-US" altLang="zh-CN" sz="2400" dirty="0"/>
          </a:p>
        </p:txBody>
      </p:sp>
      <p:sp>
        <p:nvSpPr>
          <p:cNvPr id="7" name="任意多边形: 形状 6">
            <a:extLst>
              <a:ext uri="{FF2B5EF4-FFF2-40B4-BE49-F238E27FC236}">
                <a16:creationId xmlns:a16="http://schemas.microsoft.com/office/drawing/2014/main" xmlns="" id="{CFD0FB47-0E06-4EF9-A71A-340D88F3BDA5}"/>
              </a:ext>
            </a:extLst>
          </p:cNvPr>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32269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dirty="0"/>
              <a:t>通常情况下，一段程序代码执行的时间性能一般与以下几种因素相关：</a:t>
            </a:r>
            <a:endParaRPr lang="en-US" altLang="zh-CN" sz="2400" dirty="0"/>
          </a:p>
        </p:txBody>
      </p:sp>
      <p:sp>
        <p:nvSpPr>
          <p:cNvPr id="8" name="内容占位符 4">
            <a:extLst>
              <a:ext uri="{FF2B5EF4-FFF2-40B4-BE49-F238E27FC236}">
                <a16:creationId xmlns:a16="http://schemas.microsoft.com/office/drawing/2014/main" xmlns="" id="{9A2015C4-4E4F-4C2F-A9BB-2300860248E6}"/>
              </a:ext>
            </a:extLst>
          </p:cNvPr>
          <p:cNvSpPr txBox="1">
            <a:spLocks/>
          </p:cNvSpPr>
          <p:nvPr/>
        </p:nvSpPr>
        <p:spPr>
          <a:xfrm>
            <a:off x="587620" y="1971132"/>
            <a:ext cx="7855730" cy="44801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zh-CN" sz="2400" b="1" dirty="0"/>
              <a:t>计算机的硬件性能</a:t>
            </a:r>
            <a:r>
              <a:rPr lang="zh-CN" altLang="zh-CN" sz="2400" dirty="0"/>
              <a:t>，如CPU、GPU的核心数和频率</a:t>
            </a:r>
            <a:r>
              <a:rPr lang="zh-CN" altLang="en-US" sz="2400" dirty="0"/>
              <a:t>决定了机器的性能</a:t>
            </a:r>
            <a:endParaRPr lang="en-US" altLang="zh-CN" sz="2400" dirty="0"/>
          </a:p>
          <a:p>
            <a:pPr marL="342900" indent="-342900" algn="just">
              <a:lnSpc>
                <a:spcPct val="110000"/>
              </a:lnSpc>
              <a:spcBef>
                <a:spcPts val="2400"/>
              </a:spcBef>
              <a:buFont typeface="Arial" panose="020B0604020202020204" pitchFamily="34" charset="0"/>
              <a:buChar char="•"/>
            </a:pPr>
            <a:r>
              <a:rPr lang="zh-CN" altLang="zh-CN" sz="2400" b="1" dirty="0"/>
              <a:t>编程语言和生成代码的质量</a:t>
            </a:r>
            <a:r>
              <a:rPr lang="zh-CN" altLang="zh-CN" sz="2400" dirty="0"/>
              <a:t>，如Python、C++等不同语言</a:t>
            </a:r>
            <a:r>
              <a:rPr lang="zh-CN" altLang="en-US" sz="2400" dirty="0"/>
              <a:t>及</a:t>
            </a:r>
            <a:r>
              <a:rPr lang="zh-CN" altLang="zh-CN" sz="2400" dirty="0"/>
              <a:t>编译器，</a:t>
            </a:r>
            <a:r>
              <a:rPr lang="zh-CN" altLang="en-US" sz="2400" dirty="0"/>
              <a:t>所</a:t>
            </a:r>
            <a:r>
              <a:rPr lang="zh-CN" altLang="zh-CN" sz="2400" dirty="0"/>
              <a:t>生成</a:t>
            </a:r>
            <a:r>
              <a:rPr lang="zh-CN" altLang="en-US" sz="2400" dirty="0"/>
              <a:t>的</a:t>
            </a:r>
            <a:r>
              <a:rPr lang="zh-CN" altLang="zh-CN" sz="2400" dirty="0"/>
              <a:t>可执行代码效率</a:t>
            </a:r>
            <a:r>
              <a:rPr lang="zh-CN" altLang="en-US" sz="2400" dirty="0"/>
              <a:t>不同</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问题和数据的规模</a:t>
            </a:r>
            <a:r>
              <a:rPr lang="zh-CN" altLang="zh-CN" sz="2400" dirty="0"/>
              <a:t>，如</a:t>
            </a:r>
            <a:r>
              <a:rPr lang="zh-CN" altLang="en-US" sz="2400" dirty="0"/>
              <a:t>在</a:t>
            </a:r>
            <a:r>
              <a:rPr lang="en-US" altLang="zh-CN" sz="2400" dirty="0"/>
              <a:t>10</a:t>
            </a:r>
            <a:r>
              <a:rPr lang="zh-CN" altLang="en-US" sz="2400" dirty="0"/>
              <a:t>本书和</a:t>
            </a:r>
            <a:r>
              <a:rPr lang="en-US" altLang="zh-CN" sz="2400" dirty="0"/>
              <a:t>100</a:t>
            </a:r>
            <a:r>
              <a:rPr lang="zh-CN" altLang="en-US" sz="2400" dirty="0"/>
              <a:t>本书中寻找所需要的书籍，处理的方式和效率是不一样的</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算法设计效率</a:t>
            </a:r>
            <a:r>
              <a:rPr lang="zh-CN" altLang="zh-CN" sz="2400" dirty="0"/>
              <a:t>，如针对相同规模大小为N的输入，算法需要消耗线性的时间还是二次幂的时间</a:t>
            </a:r>
          </a:p>
          <a:p>
            <a:pPr algn="just">
              <a:lnSpc>
                <a:spcPct val="110000"/>
              </a:lnSpc>
            </a:pPr>
            <a:endParaRPr lang="en-US" altLang="zh-CN" sz="2400" dirty="0"/>
          </a:p>
        </p:txBody>
      </p:sp>
      <p:grpSp>
        <p:nvGrpSpPr>
          <p:cNvPr id="12" name="组合 11">
            <a:extLst>
              <a:ext uri="{FF2B5EF4-FFF2-40B4-BE49-F238E27FC236}">
                <a16:creationId xmlns:a16="http://schemas.microsoft.com/office/drawing/2014/main" xmlns="" id="{ABB1CE30-9C77-4980-8369-2C405A0F940B}"/>
              </a:ext>
            </a:extLst>
          </p:cNvPr>
          <p:cNvGrpSpPr/>
          <p:nvPr/>
        </p:nvGrpSpPr>
        <p:grpSpPr>
          <a:xfrm>
            <a:off x="8869951" y="1815221"/>
            <a:ext cx="2504606" cy="886362"/>
            <a:chOff x="8532283" y="1813876"/>
            <a:chExt cx="2740500" cy="964589"/>
          </a:xfrm>
        </p:grpSpPr>
        <p:pic>
          <p:nvPicPr>
            <p:cNvPr id="9" name="图片 5">
              <a:extLst>
                <a:ext uri="{FF2B5EF4-FFF2-40B4-BE49-F238E27FC236}">
                  <a16:creationId xmlns:a16="http://schemas.microsoft.com/office/drawing/2014/main" xmlns="" id="{DD33326C-1888-4A48-A015-DF5D17162C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2326" y="1813877"/>
              <a:ext cx="990457" cy="96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xmlns="" id="{72BB5E60-9385-44C1-998A-1ABA5F85FF96}"/>
                </a:ext>
              </a:extLst>
            </p:cNvPr>
            <p:cNvPicPr>
              <a:picLocks noChangeAspect="1"/>
            </p:cNvPicPr>
            <p:nvPr/>
          </p:nvPicPr>
          <p:blipFill rotWithShape="1">
            <a:blip r:embed="rId3"/>
            <a:srcRect r="50080" b="51269"/>
            <a:stretch/>
          </p:blipFill>
          <p:spPr>
            <a:xfrm>
              <a:off x="8532283" y="1813876"/>
              <a:ext cx="990460" cy="964588"/>
            </a:xfrm>
            <a:prstGeom prst="rect">
              <a:avLst/>
            </a:prstGeom>
          </p:spPr>
        </p:pic>
        <p:sp>
          <p:nvSpPr>
            <p:cNvPr id="11" name="矩形 10">
              <a:extLst>
                <a:ext uri="{FF2B5EF4-FFF2-40B4-BE49-F238E27FC236}">
                  <a16:creationId xmlns:a16="http://schemas.microsoft.com/office/drawing/2014/main" xmlns="" id="{BAE36343-4FEB-4D42-8D55-D522835ED785}"/>
                </a:ext>
              </a:extLst>
            </p:cNvPr>
            <p:cNvSpPr/>
            <p:nvPr/>
          </p:nvSpPr>
          <p:spPr>
            <a:xfrm>
              <a:off x="9676863" y="2083775"/>
              <a:ext cx="529419" cy="443361"/>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xmlns="" id="{B6E4D563-A75E-4CEA-BE10-98DBEAA1AAD2}"/>
              </a:ext>
            </a:extLst>
          </p:cNvPr>
          <p:cNvGrpSpPr/>
          <p:nvPr/>
        </p:nvGrpSpPr>
        <p:grpSpPr>
          <a:xfrm>
            <a:off x="8605995" y="2727673"/>
            <a:ext cx="3304349" cy="1489596"/>
            <a:chOff x="7316134" y="4060577"/>
            <a:chExt cx="3304349" cy="1489596"/>
          </a:xfrm>
        </p:grpSpPr>
        <p:pic>
          <p:nvPicPr>
            <p:cNvPr id="13" name="Picture 2" descr="code blocks logo 的图像结果">
              <a:extLst>
                <a:ext uri="{FF2B5EF4-FFF2-40B4-BE49-F238E27FC236}">
                  <a16:creationId xmlns:a16="http://schemas.microsoft.com/office/drawing/2014/main" xmlns="" id="{B16EE87E-BE12-4385-87D1-5C91A3298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134" y="4117027"/>
              <a:ext cx="1433146" cy="143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oschina.net/uploads/img/200903/12123801_e5Xh.png">
              <a:extLst>
                <a:ext uri="{FF2B5EF4-FFF2-40B4-BE49-F238E27FC236}">
                  <a16:creationId xmlns:a16="http://schemas.microsoft.com/office/drawing/2014/main" xmlns="" id="{50D1D1AD-447D-4E0A-8E72-84F55DB0B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106" y="4060577"/>
              <a:ext cx="1696377" cy="14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9D538645-B583-4E4A-867C-50CA2BB192CC}"/>
                </a:ext>
              </a:extLst>
            </p:cNvPr>
            <p:cNvSpPr/>
            <p:nvPr/>
          </p:nvSpPr>
          <p:spPr>
            <a:xfrm>
              <a:off x="8672073" y="4598377"/>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xmlns="" id="{2ABADEBE-0C44-40FE-95DB-DDEA07266C31}"/>
              </a:ext>
            </a:extLst>
          </p:cNvPr>
          <p:cNvGrpSpPr/>
          <p:nvPr/>
        </p:nvGrpSpPr>
        <p:grpSpPr>
          <a:xfrm>
            <a:off x="8832167" y="4229958"/>
            <a:ext cx="2521633" cy="887132"/>
            <a:chOff x="8832167" y="4229958"/>
            <a:chExt cx="2521633" cy="887132"/>
          </a:xfrm>
        </p:grpSpPr>
        <p:pic>
          <p:nvPicPr>
            <p:cNvPr id="17" name="图片 16">
              <a:extLst>
                <a:ext uri="{FF2B5EF4-FFF2-40B4-BE49-F238E27FC236}">
                  <a16:creationId xmlns:a16="http://schemas.microsoft.com/office/drawing/2014/main" xmlns="" id="{23903CC6-ED9E-42E9-88BD-5A5EBE676C5A}"/>
                </a:ext>
              </a:extLst>
            </p:cNvPr>
            <p:cNvPicPr>
              <a:picLocks noChangeAspect="1"/>
            </p:cNvPicPr>
            <p:nvPr/>
          </p:nvPicPr>
          <p:blipFill rotWithShape="1">
            <a:blip r:embed="rId6"/>
            <a:srcRect t="5128" b="53154"/>
            <a:stretch/>
          </p:blipFill>
          <p:spPr>
            <a:xfrm>
              <a:off x="8832167" y="4401237"/>
              <a:ext cx="1090158" cy="600327"/>
            </a:xfrm>
            <a:prstGeom prst="rect">
              <a:avLst/>
            </a:prstGeom>
          </p:spPr>
        </p:pic>
        <p:sp>
          <p:nvSpPr>
            <p:cNvPr id="19" name="矩形 18">
              <a:extLst>
                <a:ext uri="{FF2B5EF4-FFF2-40B4-BE49-F238E27FC236}">
                  <a16:creationId xmlns:a16="http://schemas.microsoft.com/office/drawing/2014/main" xmlns="" id="{FD65EC24-126F-43D3-9CF3-9103DAB993D9}"/>
                </a:ext>
              </a:extLst>
            </p:cNvPr>
            <p:cNvSpPr/>
            <p:nvPr/>
          </p:nvSpPr>
          <p:spPr>
            <a:xfrm>
              <a:off x="9964864" y="4464160"/>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xmlns="" id="{CA77530A-448A-4E7D-8437-DFAD412B07A0}"/>
                </a:ext>
              </a:extLst>
            </p:cNvPr>
            <p:cNvPicPr>
              <a:picLocks noChangeAspect="1"/>
            </p:cNvPicPr>
            <p:nvPr/>
          </p:nvPicPr>
          <p:blipFill rotWithShape="1">
            <a:blip r:embed="rId7"/>
            <a:srcRect l="18761" t="6615" r="38403" b="29385"/>
            <a:stretch/>
          </p:blipFill>
          <p:spPr>
            <a:xfrm>
              <a:off x="10445343" y="4229958"/>
              <a:ext cx="908457" cy="887132"/>
            </a:xfrm>
            <a:prstGeom prst="rect">
              <a:avLst/>
            </a:prstGeom>
          </p:spPr>
        </p:pic>
      </p:grpSp>
      <p:grpSp>
        <p:nvGrpSpPr>
          <p:cNvPr id="32" name="组合 31">
            <a:extLst>
              <a:ext uri="{FF2B5EF4-FFF2-40B4-BE49-F238E27FC236}">
                <a16:creationId xmlns:a16="http://schemas.microsoft.com/office/drawing/2014/main" xmlns="" id="{AC4F3F63-01BE-41E9-A0E7-D25AC501CA16}"/>
              </a:ext>
            </a:extLst>
          </p:cNvPr>
          <p:cNvGrpSpPr/>
          <p:nvPr/>
        </p:nvGrpSpPr>
        <p:grpSpPr>
          <a:xfrm>
            <a:off x="8782431" y="5362289"/>
            <a:ext cx="2513420" cy="930763"/>
            <a:chOff x="8750678" y="5477310"/>
            <a:chExt cx="2513420" cy="930763"/>
          </a:xfrm>
        </p:grpSpPr>
        <p:grpSp>
          <p:nvGrpSpPr>
            <p:cNvPr id="23" name="组合 22">
              <a:extLst>
                <a:ext uri="{FF2B5EF4-FFF2-40B4-BE49-F238E27FC236}">
                  <a16:creationId xmlns:a16="http://schemas.microsoft.com/office/drawing/2014/main" xmlns="" id="{7D5C427D-C891-4568-A368-9EE998AB03A2}"/>
                </a:ext>
              </a:extLst>
            </p:cNvPr>
            <p:cNvGrpSpPr>
              <a:grpSpLocks/>
            </p:cNvGrpSpPr>
            <p:nvPr/>
          </p:nvGrpSpPr>
          <p:grpSpPr bwMode="auto">
            <a:xfrm>
              <a:off x="8750678" y="5477310"/>
              <a:ext cx="1165347" cy="930763"/>
              <a:chOff x="4049592" y="3051069"/>
              <a:chExt cx="4249736" cy="3430604"/>
            </a:xfrm>
          </p:grpSpPr>
          <p:pic>
            <p:nvPicPr>
              <p:cNvPr id="24" name="Picture 85" descr="http://t0.gstatic.com/images?q=tbn:ANd9GcQPmGe8HLmHLS1dEKdu0dgN8w8U0KBaWWe1s-P3eBbiHKB633nuJw">
                <a:hlinkClick r:id="rId8"/>
                <a:extLst>
                  <a:ext uri="{FF2B5EF4-FFF2-40B4-BE49-F238E27FC236}">
                    <a16:creationId xmlns:a16="http://schemas.microsoft.com/office/drawing/2014/main" xmlns="" id="{8EBBE319-81C7-41B4-AC1C-294060A361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094505">
                <a:off x="4464232" y="3149890"/>
                <a:ext cx="1890855" cy="272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9" descr="http://www.yooyoo360.com/photo/2009-1-3/20090113194718327.jpg">
                <a:hlinkClick r:id="rId10"/>
                <a:extLst>
                  <a:ext uri="{FF2B5EF4-FFF2-40B4-BE49-F238E27FC236}">
                    <a16:creationId xmlns:a16="http://schemas.microsoft.com/office/drawing/2014/main" xmlns="" id="{9E26D575-F753-4C00-8953-F9A097293D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74752">
                <a:off x="4855753" y="3051069"/>
                <a:ext cx="1911462" cy="270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7" descr="http://t3.gstatic.com/images?q=tbn:ANd9GcTmTCW-_kxfUk23PMWgmMYl0mtTHiVJ4egcLaq1YP6ul53v5VEz">
                <a:hlinkClick r:id="rId12"/>
                <a:extLst>
                  <a:ext uri="{FF2B5EF4-FFF2-40B4-BE49-F238E27FC236}">
                    <a16:creationId xmlns:a16="http://schemas.microsoft.com/office/drawing/2014/main" xmlns="" id="{58AF949C-DEF4-4F22-86D9-7825446E12C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253257">
                <a:off x="5330002" y="3112795"/>
                <a:ext cx="1905110" cy="270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1" descr="http://www.yooyoo360.com/photo/2009-1-3/20090113193703544.jpg">
                <a:hlinkClick r:id="rId14"/>
                <a:extLst>
                  <a:ext uri="{FF2B5EF4-FFF2-40B4-BE49-F238E27FC236}">
                    <a16:creationId xmlns:a16="http://schemas.microsoft.com/office/drawing/2014/main" xmlns="" id="{2840C1F9-2AC8-43E5-81F1-AB1849D346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7928">
                <a:off x="5692930" y="3192203"/>
                <a:ext cx="2018387" cy="267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9" descr="http://img.blog.163.com/photo/bU_cYxwQe2TEHyb1Px44AQ==/2010294283668774390.jpg">
                <a:hlinkClick r:id="rId16"/>
                <a:extLst>
                  <a:ext uri="{FF2B5EF4-FFF2-40B4-BE49-F238E27FC236}">
                    <a16:creationId xmlns:a16="http://schemas.microsoft.com/office/drawing/2014/main" xmlns="" id="{533E7598-4DC0-433B-B1DC-4447B4FA3B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425198">
                <a:off x="6083291" y="3470042"/>
                <a:ext cx="1916225" cy="270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3" descr="http://t0.gstatic.com/images?q=tbn:ANd9GcQ5KRGj2QLZClDi3ydlcTbQ4gYDCfChS1nz_mXe75pcelXCq0U3">
                <a:hlinkClick r:id="rId18"/>
                <a:extLst>
                  <a:ext uri="{FF2B5EF4-FFF2-40B4-BE49-F238E27FC236}">
                    <a16:creationId xmlns:a16="http://schemas.microsoft.com/office/drawing/2014/main" xmlns="" id="{F855BB1C-8856-4E86-AFDB-5643BBCDF6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364132">
                <a:off x="6394216" y="3776501"/>
                <a:ext cx="1905112" cy="270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矩形 29">
              <a:extLst>
                <a:ext uri="{FF2B5EF4-FFF2-40B4-BE49-F238E27FC236}">
                  <a16:creationId xmlns:a16="http://schemas.microsoft.com/office/drawing/2014/main" xmlns="" id="{9D6BECAD-B2FC-4401-8CA8-582A22E2C75E}"/>
                </a:ext>
              </a:extLst>
            </p:cNvPr>
            <p:cNvSpPr/>
            <p:nvPr/>
          </p:nvSpPr>
          <p:spPr>
            <a:xfrm>
              <a:off x="9967800" y="5706808"/>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xmlns="" id="{B680C93D-B40F-4824-BEC7-03A25014260D}"/>
                </a:ext>
              </a:extLst>
            </p:cNvPr>
            <p:cNvPicPr>
              <a:picLocks noChangeAspect="1"/>
            </p:cNvPicPr>
            <p:nvPr/>
          </p:nvPicPr>
          <p:blipFill>
            <a:blip r:embed="rId20"/>
            <a:stretch>
              <a:fillRect/>
            </a:stretch>
          </p:blipFill>
          <p:spPr>
            <a:xfrm rot="1390268">
              <a:off x="10433969" y="5515871"/>
              <a:ext cx="830129" cy="830129"/>
            </a:xfrm>
            <a:prstGeom prst="rect">
              <a:avLst/>
            </a:prstGeom>
          </p:spPr>
        </p:pic>
      </p:grpSp>
    </p:spTree>
    <p:extLst>
      <p:ext uri="{BB962C8B-B14F-4D97-AF65-F5344CB8AC3E}">
        <p14:creationId xmlns:p14="http://schemas.microsoft.com/office/powerpoint/2010/main" val="248507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dirty="0"/>
              <a:t>四种常见的渐近时间复杂度表示方法：</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gn="just">
              <a:lnSpc>
                <a:spcPct val="110000"/>
              </a:lnSpc>
            </a:pPr>
            <a:r>
              <a:rPr lang="zh-CN" altLang="en-US" sz="2400" dirty="0"/>
              <a:t>大</a:t>
            </a:r>
            <a:r>
              <a:rPr lang="en-US" altLang="zh-CN" sz="2400" dirty="0"/>
              <a:t>O</a:t>
            </a:r>
            <a:r>
              <a:rPr lang="zh-CN" altLang="en-US" sz="2400" dirty="0"/>
              <a:t>表示法表示</a:t>
            </a:r>
            <a:r>
              <a:rPr lang="en-US" altLang="zh-CN" sz="2400" dirty="0"/>
              <a:t>T(n)</a:t>
            </a:r>
            <a:r>
              <a:rPr lang="zh-CN" altLang="en-US" sz="2400" dirty="0"/>
              <a:t>的数量级小于等于</a:t>
            </a:r>
            <a:r>
              <a:rPr lang="en-US" altLang="zh-CN" sz="2400" dirty="0"/>
              <a:t>f(n)</a:t>
            </a:r>
            <a:r>
              <a:rPr lang="zh-CN" altLang="en-US" sz="2400" dirty="0"/>
              <a:t>的数量级。而与大</a:t>
            </a:r>
            <a:r>
              <a:rPr lang="en-US" altLang="zh-CN" sz="2400" dirty="0"/>
              <a:t>O</a:t>
            </a:r>
            <a:r>
              <a:rPr lang="zh-CN" altLang="en-US" sz="2400" dirty="0"/>
              <a:t>表示法的“</a:t>
            </a:r>
            <a:r>
              <a:rPr lang="zh-CN" altLang="en-US" sz="2400" b="1" dirty="0">
                <a:solidFill>
                  <a:srgbClr val="C00000"/>
                </a:solidFill>
              </a:rPr>
              <a:t>小于等于</a:t>
            </a:r>
            <a:r>
              <a:rPr lang="zh-CN" altLang="en-US" sz="2400" dirty="0"/>
              <a:t>”不同，小</a:t>
            </a:r>
            <a:r>
              <a:rPr lang="en-US" altLang="zh-CN" sz="2400" dirty="0"/>
              <a:t>o</a:t>
            </a:r>
            <a:r>
              <a:rPr lang="zh-CN" altLang="en-US" sz="2400" dirty="0"/>
              <a:t>表示法代表“</a:t>
            </a:r>
            <a:r>
              <a:rPr lang="zh-CN" altLang="en-US" sz="2400" b="1" dirty="0">
                <a:solidFill>
                  <a:srgbClr val="C00000"/>
                </a:solidFill>
              </a:rPr>
              <a:t>严格小于</a:t>
            </a:r>
            <a:r>
              <a:rPr lang="zh-CN" altLang="en-US" sz="2400" dirty="0"/>
              <a:t>”，即</a:t>
            </a:r>
            <a:r>
              <a:rPr lang="en-US" altLang="zh-CN" sz="2400" dirty="0"/>
              <a:t>T(n)</a:t>
            </a:r>
            <a:r>
              <a:rPr lang="zh-CN" altLang="en-US" sz="2400" dirty="0"/>
              <a:t>的数量级小于</a:t>
            </a:r>
            <a:r>
              <a:rPr lang="en-US" altLang="zh-CN" sz="2400" dirty="0"/>
              <a:t>f(n)</a:t>
            </a:r>
            <a:r>
              <a:rPr lang="zh-CN" altLang="en-US" sz="2400" dirty="0"/>
              <a:t>的数量级。</a:t>
            </a:r>
            <a:endParaRPr lang="en-US" altLang="zh-CN" sz="2400" dirty="0"/>
          </a:p>
        </p:txBody>
      </p:sp>
      <p:pic>
        <p:nvPicPr>
          <p:cNvPr id="7" name="图片 6">
            <a:extLst>
              <a:ext uri="{FF2B5EF4-FFF2-40B4-BE49-F238E27FC236}">
                <a16:creationId xmlns:a16="http://schemas.microsoft.com/office/drawing/2014/main" xmlns="" id="{07C0CF5F-3F9B-36F7-19B3-468F20A9AC7A}"/>
              </a:ext>
            </a:extLst>
          </p:cNvPr>
          <p:cNvPicPr>
            <a:picLocks noChangeAspect="1"/>
          </p:cNvPicPr>
          <p:nvPr/>
        </p:nvPicPr>
        <p:blipFill>
          <a:blip r:embed="rId2"/>
          <a:stretch>
            <a:fillRect/>
          </a:stretch>
        </p:blipFill>
        <p:spPr>
          <a:xfrm>
            <a:off x="705793" y="1836084"/>
            <a:ext cx="10780414" cy="3020782"/>
          </a:xfrm>
          <a:prstGeom prst="rect">
            <a:avLst/>
          </a:prstGeom>
        </p:spPr>
      </p:pic>
    </p:spTree>
    <p:extLst>
      <p:ext uri="{BB962C8B-B14F-4D97-AF65-F5344CB8AC3E}">
        <p14:creationId xmlns:p14="http://schemas.microsoft.com/office/powerpoint/2010/main" val="36174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11135920" cy="5089281"/>
          </a:xfrm>
        </p:spPr>
        <p:txBody>
          <a:bodyPr>
            <a:normAutofit lnSpcReduction="10000"/>
          </a:bodyPr>
          <a:lstStyle/>
          <a:p>
            <a:pPr algn="just">
              <a:lnSpc>
                <a:spcPct val="110000"/>
              </a:lnSpc>
            </a:pPr>
            <a:r>
              <a:rPr lang="zh-CN" altLang="en-US" sz="2400" b="1" dirty="0"/>
              <a:t>大</a:t>
            </a:r>
            <a:r>
              <a:rPr lang="en-US" altLang="zh-CN" sz="2400" b="1" dirty="0"/>
              <a:t>O</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pPr>
            <a:r>
              <a:rPr lang="zh-CN" altLang="en-US" sz="2400" b="1" dirty="0"/>
              <a:t>大</a:t>
            </a:r>
            <a:r>
              <a:rPr lang="el-GR" altLang="zh-CN" sz="2400" b="1" dirty="0"/>
              <a:t>Ω</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a:t>
            </a:r>
            <a:r>
              <a:rPr lang="el-GR" altLang="zh-CN" sz="2400" dirty="0"/>
              <a:t>Ω</a:t>
            </a:r>
            <a:r>
              <a:rPr lang="en-US" altLang="zh-CN" sz="2400" dirty="0"/>
              <a:t>(f(n))</a:t>
            </a:r>
          </a:p>
          <a:p>
            <a:pPr algn="just">
              <a:lnSpc>
                <a:spcPct val="110000"/>
              </a:lnSpc>
            </a:pPr>
            <a:r>
              <a:rPr lang="zh-CN" altLang="en-US" sz="2400" b="1" dirty="0"/>
              <a:t>大</a:t>
            </a:r>
            <a:r>
              <a:rPr lang="el-GR" altLang="zh-CN" sz="2400" b="1" dirty="0"/>
              <a:t>Θ</a:t>
            </a:r>
            <a:r>
              <a:rPr lang="zh-CN" altLang="en-US" sz="2400" b="1" dirty="0"/>
              <a:t>表示法</a:t>
            </a:r>
            <a:r>
              <a:rPr lang="zh-CN" altLang="en-US" sz="2400" dirty="0"/>
              <a:t>：若存在一组正数</a:t>
            </a:r>
            <a:r>
              <a:rPr lang="en-US" altLang="zh-CN" sz="2400" dirty="0"/>
              <a:t>c</a:t>
            </a:r>
            <a:r>
              <a:rPr lang="en-US" altLang="zh-CN" sz="2400" baseline="-25000" dirty="0"/>
              <a:t>1</a:t>
            </a:r>
            <a:r>
              <a:rPr lang="en-US" altLang="zh-CN" sz="2400" dirty="0"/>
              <a:t>, c</a:t>
            </a:r>
            <a:r>
              <a:rPr lang="en-US" altLang="zh-CN" sz="2400" baseline="-25000" dirty="0"/>
              <a:t>2</a:t>
            </a:r>
            <a:r>
              <a:rPr lang="zh-CN" altLang="en-US" sz="2400" dirty="0"/>
              <a:t>＞</a:t>
            </a:r>
            <a:r>
              <a:rPr lang="en-US" altLang="zh-CN" sz="2400" dirty="0"/>
              <a: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c</a:t>
            </a:r>
            <a:r>
              <a:rPr lang="en-US" altLang="zh-CN" sz="2400" baseline="-25000" dirty="0"/>
              <a:t>1</a:t>
            </a:r>
            <a:r>
              <a:rPr lang="en-US" altLang="zh-CN" sz="2400" dirty="0"/>
              <a:t>·f(n)≤T(n) ≤ c</a:t>
            </a:r>
            <a:r>
              <a:rPr lang="en-US" altLang="zh-CN" sz="2400" baseline="-25000" dirty="0"/>
              <a:t>2</a:t>
            </a:r>
            <a:r>
              <a:rPr lang="en-US" altLang="zh-CN" sz="2400" dirty="0"/>
              <a:t>·f(n)</a:t>
            </a:r>
            <a:r>
              <a:rPr lang="zh-CN" altLang="en-US" sz="2400" dirty="0"/>
              <a:t>，则称</a:t>
            </a:r>
            <a:r>
              <a:rPr lang="en-US" altLang="zh-CN" sz="2400" dirty="0"/>
              <a:t>T(n)=</a:t>
            </a:r>
            <a:r>
              <a:rPr lang="el-GR" altLang="zh-CN" sz="2400" dirty="0"/>
              <a:t>Θ</a:t>
            </a:r>
            <a:r>
              <a:rPr lang="en-US" altLang="zh-CN" sz="2400" dirty="0"/>
              <a:t>(f(n))</a:t>
            </a:r>
            <a:endParaRPr lang="zh-CN" altLang="en-US" sz="2400" dirty="0"/>
          </a:p>
          <a:p>
            <a:pPr algn="just">
              <a:lnSpc>
                <a:spcPct val="110000"/>
              </a:lnSpc>
            </a:pPr>
            <a:r>
              <a:rPr lang="zh-CN" altLang="en-US" sz="2400" b="1" dirty="0"/>
              <a:t>小</a:t>
            </a:r>
            <a:r>
              <a:rPr lang="en-US" altLang="zh-CN" sz="2400" b="1" dirty="0"/>
              <a:t>o</a:t>
            </a:r>
            <a:r>
              <a:rPr lang="zh-CN" altLang="en-US" sz="2400" b="1" dirty="0"/>
              <a:t>表示法</a:t>
            </a:r>
            <a:r>
              <a:rPr lang="zh-CN" altLang="en-US" sz="2400" dirty="0"/>
              <a:t>：若对所有正数</a:t>
            </a:r>
            <a:r>
              <a:rPr lang="en-US" altLang="zh-CN" sz="2400" dirty="0"/>
              <a:t>c&gt;0</a:t>
            </a:r>
            <a:r>
              <a:rPr lang="zh-CN" altLang="en-US" sz="2400" dirty="0"/>
              <a:t>，存在一个正整数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a:t>
            </a:r>
            <a:r>
              <a:rPr lang="zh-CN" altLang="en-US" sz="2400" dirty="0"/>
              <a:t>＜</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spcBef>
                <a:spcPts val="2400"/>
              </a:spcBef>
            </a:pPr>
            <a:r>
              <a:rPr lang="zh-CN" altLang="en-US" sz="2400" b="1" dirty="0"/>
              <a:t>例</a:t>
            </a:r>
            <a:r>
              <a:rPr lang="zh-CN" altLang="en-US" sz="2400" dirty="0"/>
              <a:t>：</a:t>
            </a:r>
            <a:r>
              <a:rPr lang="en-US" altLang="zh-CN" sz="2400" dirty="0"/>
              <a:t>T(n)=3n</a:t>
            </a:r>
            <a:r>
              <a:rPr lang="en-US" altLang="zh-CN" sz="2400" baseline="30000" dirty="0"/>
              <a:t>2</a:t>
            </a:r>
            <a:r>
              <a:rPr lang="en-US" altLang="zh-CN" sz="2400" dirty="0"/>
              <a:t>+100n</a:t>
            </a:r>
            <a:r>
              <a:rPr lang="zh-CN" altLang="en-US" sz="2400" dirty="0"/>
              <a:t>，求在大</a:t>
            </a:r>
            <a:r>
              <a:rPr lang="en-US" altLang="zh-CN" sz="2400" dirty="0"/>
              <a:t>O</a:t>
            </a:r>
            <a:r>
              <a:rPr lang="zh-CN" altLang="en-US" sz="2400" dirty="0"/>
              <a:t>表示法下的时间复杂度。</a:t>
            </a:r>
            <a:endParaRPr lang="en-US" altLang="zh-CN" sz="2400" dirty="0"/>
          </a:p>
          <a:p>
            <a:pPr algn="just">
              <a:lnSpc>
                <a:spcPct val="110000"/>
              </a:lnSpc>
              <a:spcBef>
                <a:spcPts val="0"/>
              </a:spcBef>
            </a:pPr>
            <a:r>
              <a:rPr lang="zh-CN" altLang="en-US" sz="2400" b="1" dirty="0"/>
              <a:t>解</a:t>
            </a:r>
            <a:r>
              <a:rPr lang="zh-CN" altLang="en-US" sz="2400" dirty="0"/>
              <a:t>：</a:t>
            </a:r>
            <a:r>
              <a:rPr lang="en-US" altLang="zh-CN" sz="2400" dirty="0"/>
              <a:t>T(n)</a:t>
            </a:r>
            <a:r>
              <a:rPr lang="zh-CN" altLang="en-US" sz="2400" dirty="0"/>
              <a:t>的时间复杂度是</a:t>
            </a:r>
            <a:r>
              <a:rPr lang="en-US" altLang="zh-CN" sz="2400" dirty="0"/>
              <a:t>O(n</a:t>
            </a:r>
            <a:r>
              <a:rPr lang="en-US" altLang="zh-CN" sz="2400" baseline="30000" dirty="0"/>
              <a:t>2</a:t>
            </a:r>
            <a:r>
              <a:rPr lang="en-US" altLang="zh-CN" sz="2400" dirty="0"/>
              <a:t>)</a:t>
            </a:r>
            <a:r>
              <a:rPr lang="zh-CN" altLang="en-US" sz="2400" dirty="0"/>
              <a:t>。当</a:t>
            </a:r>
            <a:r>
              <a:rPr lang="en-US" altLang="zh-CN" sz="2400" dirty="0"/>
              <a:t>n≥100</a:t>
            </a:r>
            <a:r>
              <a:rPr lang="zh-CN" altLang="en-US" sz="2400" dirty="0"/>
              <a:t>时，设</a:t>
            </a:r>
            <a:r>
              <a:rPr lang="en-US" altLang="zh-CN" sz="2400" dirty="0"/>
              <a:t>c=4</a:t>
            </a:r>
            <a:r>
              <a:rPr lang="zh-CN" altLang="en-US" sz="2400" dirty="0"/>
              <a:t>，对于所有的</a:t>
            </a:r>
            <a:r>
              <a:rPr lang="en-US" altLang="zh-CN" sz="2400" dirty="0"/>
              <a:t>n</a:t>
            </a:r>
            <a:r>
              <a:rPr lang="zh-CN" altLang="en-US" sz="2400" dirty="0"/>
              <a:t>， </a:t>
            </a:r>
            <a:r>
              <a:rPr lang="en-US" altLang="zh-CN" sz="2400" dirty="0"/>
              <a:t>T(n)≤c·n</a:t>
            </a:r>
            <a:r>
              <a:rPr lang="en-US" altLang="zh-CN" sz="2400" baseline="30000" dirty="0"/>
              <a:t>2</a:t>
            </a:r>
            <a:r>
              <a:rPr lang="zh-CN" altLang="en-US" sz="2400" dirty="0"/>
              <a:t>。据此可以推导出，最高次幂为</a:t>
            </a:r>
            <a:r>
              <a:rPr lang="en-US" altLang="zh-CN" sz="2400" dirty="0"/>
              <a:t>k</a:t>
            </a:r>
            <a:r>
              <a:rPr lang="zh-CN" altLang="en-US" sz="2400" dirty="0"/>
              <a:t>的多项式，则其时间复杂度为</a:t>
            </a:r>
            <a:r>
              <a:rPr lang="en-US" altLang="zh-CN" sz="2400" dirty="0"/>
              <a:t>O(</a:t>
            </a:r>
            <a:r>
              <a:rPr lang="en-US" altLang="zh-CN" sz="2400" dirty="0" err="1"/>
              <a:t>n</a:t>
            </a:r>
            <a:r>
              <a:rPr lang="en-US" altLang="zh-CN" sz="2400" baseline="30000" dirty="0" err="1"/>
              <a:t>k</a:t>
            </a:r>
            <a:r>
              <a:rPr lang="en-US" altLang="zh-CN" sz="2400" dirty="0"/>
              <a:t>)</a:t>
            </a:r>
            <a:r>
              <a:rPr lang="zh-CN" altLang="en-US" sz="2400" dirty="0"/>
              <a:t>。</a:t>
            </a:r>
            <a:endParaRPr lang="en-US" altLang="zh-CN" sz="2400" dirty="0"/>
          </a:p>
        </p:txBody>
      </p:sp>
    </p:spTree>
    <p:extLst>
      <p:ext uri="{BB962C8B-B14F-4D97-AF65-F5344CB8AC3E}">
        <p14:creationId xmlns:p14="http://schemas.microsoft.com/office/powerpoint/2010/main" val="3480370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最好、最坏、平均情况时间复杂度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例</a:t>
            </a:r>
            <a:r>
              <a:rPr lang="zh-CN" altLang="en-US" sz="2400" dirty="0"/>
              <a:t>：假设现有一函数</a:t>
            </a:r>
            <a:r>
              <a:rPr lang="en-US" altLang="zh-CN" sz="2400" dirty="0"/>
              <a:t>F</a:t>
            </a:r>
            <a:r>
              <a:rPr lang="zh-CN" altLang="en-US" sz="2400" dirty="0"/>
              <a:t>，其功能是在一个无序的数组</a:t>
            </a:r>
            <a:r>
              <a:rPr lang="en-US" altLang="zh-CN" sz="2400" dirty="0"/>
              <a:t>A</a:t>
            </a:r>
            <a:r>
              <a:rPr lang="zh-CN" altLang="en-US" sz="2400" dirty="0"/>
              <a:t>中查找变量 </a:t>
            </a:r>
            <a:r>
              <a:rPr lang="en-US" altLang="zh-CN" sz="2400" dirty="0"/>
              <a:t>x </a:t>
            </a:r>
            <a:r>
              <a:rPr lang="zh-CN" altLang="en-US" sz="2400" dirty="0"/>
              <a:t>出现的位置。如果找到则停止，并返回</a:t>
            </a:r>
            <a:r>
              <a:rPr lang="en-US" altLang="zh-CN" sz="2400" dirty="0"/>
              <a:t>x</a:t>
            </a:r>
            <a:r>
              <a:rPr lang="zh-CN" altLang="en-US" sz="2400" dirty="0"/>
              <a:t>在数组</a:t>
            </a:r>
            <a:r>
              <a:rPr lang="en-US" altLang="zh-CN" sz="2400" dirty="0"/>
              <a:t>A</a:t>
            </a:r>
            <a:r>
              <a:rPr lang="zh-CN" altLang="en-US" sz="2400" dirty="0"/>
              <a:t>中的下标；若没有找到，则返回</a:t>
            </a:r>
            <a:r>
              <a:rPr lang="en-US" altLang="zh-CN" sz="2400" dirty="0"/>
              <a:t>-1</a:t>
            </a:r>
            <a:r>
              <a:rPr lang="zh-CN" altLang="en-US" sz="2400" dirty="0"/>
              <a:t>。</a:t>
            </a:r>
            <a:endParaRPr lang="en-US" altLang="zh-CN" sz="2400" dirty="0"/>
          </a:p>
        </p:txBody>
      </p:sp>
      <p:sp>
        <p:nvSpPr>
          <p:cNvPr id="6" name="内容占位符 4">
            <a:extLst>
              <a:ext uri="{FF2B5EF4-FFF2-40B4-BE49-F238E27FC236}">
                <a16:creationId xmlns:a16="http://schemas.microsoft.com/office/drawing/2014/main" xmlns="" id="{03600AA5-D276-47E5-9D84-DB12966A996B}"/>
              </a:ext>
            </a:extLst>
          </p:cNvPr>
          <p:cNvSpPr txBox="1">
            <a:spLocks/>
          </p:cNvSpPr>
          <p:nvPr/>
        </p:nvSpPr>
        <p:spPr>
          <a:xfrm>
            <a:off x="584226" y="2122714"/>
            <a:ext cx="7533959" cy="44441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最好情况复杂度</a:t>
            </a:r>
            <a:r>
              <a:rPr lang="zh-CN" altLang="en-US" sz="2400" dirty="0"/>
              <a:t>：在最理想的情况下，算法所能达到的最高效率。以该函数为例，要查找的变量 </a:t>
            </a:r>
            <a:r>
              <a:rPr lang="en-US" altLang="zh-CN" sz="2400" dirty="0"/>
              <a:t>x </a:t>
            </a:r>
            <a:r>
              <a:rPr lang="zh-CN" altLang="en-US" sz="2400" dirty="0"/>
              <a:t>正好是数组的第一个元素，这时对应的是最好情况时间复杂度</a:t>
            </a:r>
            <a:r>
              <a:rPr lang="en-US" altLang="zh-CN" sz="2400" dirty="0"/>
              <a:t>O(1)</a:t>
            </a:r>
            <a:endParaRPr lang="zh-CN" altLang="en-US" sz="2400" dirty="0"/>
          </a:p>
          <a:p>
            <a:pPr algn="just">
              <a:lnSpc>
                <a:spcPct val="110000"/>
              </a:lnSpc>
            </a:pPr>
            <a:r>
              <a:rPr lang="zh-CN" altLang="en-US" sz="2400" b="1" dirty="0"/>
              <a:t>最坏情况复杂度</a:t>
            </a:r>
            <a:r>
              <a:rPr lang="zh-CN" altLang="en-US" sz="2400" dirty="0"/>
              <a:t>：这是算法可能遇到的最糟糕的情况的效率。在这种情况下，算法耗时最长。以该函数为例，如果数组中没有要查找的变量 </a:t>
            </a:r>
            <a:r>
              <a:rPr lang="en-US" altLang="zh-CN" sz="2400" dirty="0"/>
              <a:t>x</a:t>
            </a:r>
            <a:r>
              <a:rPr lang="zh-CN" altLang="en-US" sz="2400" dirty="0"/>
              <a:t>，需要把整个数组都遍历一遍，这时对应的是最坏情况时间复杂度</a:t>
            </a:r>
            <a:r>
              <a:rPr lang="en-US" altLang="zh-CN" sz="2400" dirty="0"/>
              <a:t>O(n)</a:t>
            </a:r>
            <a:endParaRPr lang="zh-CN" altLang="en-US" sz="2400" dirty="0"/>
          </a:p>
          <a:p>
            <a:pPr algn="just">
              <a:lnSpc>
                <a:spcPct val="110000"/>
              </a:lnSpc>
            </a:pPr>
            <a:r>
              <a:rPr lang="zh-CN" altLang="en-US" sz="2400" b="1" dirty="0"/>
              <a:t>平均情况复杂度</a:t>
            </a:r>
            <a:r>
              <a:rPr lang="zh-CN" altLang="en-US" sz="2400" dirty="0"/>
              <a:t>：这是算法在所有可能输入的平均效率。在计算平均情况复杂度时，通常假设所有输入出现的概率符合特定的分布（最简单的可以假设所有输入为等可能）。对于函数</a:t>
            </a:r>
            <a:r>
              <a:rPr lang="en-US" altLang="zh-CN" sz="2400" dirty="0"/>
              <a:t>F</a:t>
            </a:r>
            <a:r>
              <a:rPr lang="zh-CN" altLang="en-US" sz="2400" dirty="0"/>
              <a:t>，其平均时间复杂度为</a:t>
            </a:r>
            <a:r>
              <a:rPr lang="en-US" altLang="zh-CN" sz="2400" dirty="0"/>
              <a:t>O(n)</a:t>
            </a:r>
          </a:p>
        </p:txBody>
      </p:sp>
      <p:graphicFrame>
        <p:nvGraphicFramePr>
          <p:cNvPr id="7" name="表格 6">
            <a:extLst>
              <a:ext uri="{FF2B5EF4-FFF2-40B4-BE49-F238E27FC236}">
                <a16:creationId xmlns:a16="http://schemas.microsoft.com/office/drawing/2014/main" xmlns="" id="{F722A8B3-22E8-417F-8157-F95369536768}"/>
              </a:ext>
            </a:extLst>
          </p:cNvPr>
          <p:cNvGraphicFramePr>
            <a:graphicFrameLocks noGrp="1"/>
          </p:cNvGraphicFramePr>
          <p:nvPr>
            <p:extLst>
              <p:ext uri="{D42A27DB-BD31-4B8C-83A1-F6EECF244321}">
                <p14:modId xmlns:p14="http://schemas.microsoft.com/office/powerpoint/2010/main" val="3465920081"/>
              </p:ext>
            </p:extLst>
          </p:nvPr>
        </p:nvGraphicFramePr>
        <p:xfrm>
          <a:off x="9575545" y="2752573"/>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xmlns="" val="41635229"/>
                    </a:ext>
                  </a:extLst>
                </a:gridCol>
                <a:gridCol w="361194">
                  <a:extLst>
                    <a:ext uri="{9D8B030D-6E8A-4147-A177-3AD203B41FA5}">
                      <a16:colId xmlns:a16="http://schemas.microsoft.com/office/drawing/2014/main" xmlns="" val="4054915575"/>
                    </a:ext>
                  </a:extLst>
                </a:gridCol>
                <a:gridCol w="361194">
                  <a:extLst>
                    <a:ext uri="{9D8B030D-6E8A-4147-A177-3AD203B41FA5}">
                      <a16:colId xmlns:a16="http://schemas.microsoft.com/office/drawing/2014/main" xmlns="" val="2487290187"/>
                    </a:ext>
                  </a:extLst>
                </a:gridCol>
                <a:gridCol w="361194">
                  <a:extLst>
                    <a:ext uri="{9D8B030D-6E8A-4147-A177-3AD203B41FA5}">
                      <a16:colId xmlns:a16="http://schemas.microsoft.com/office/drawing/2014/main" xmlns="" val="2692453003"/>
                    </a:ext>
                  </a:extLst>
                </a:gridCol>
                <a:gridCol w="361194">
                  <a:extLst>
                    <a:ext uri="{9D8B030D-6E8A-4147-A177-3AD203B41FA5}">
                      <a16:colId xmlns:a16="http://schemas.microsoft.com/office/drawing/2014/main" xmlns="" val="4066002717"/>
                    </a:ext>
                  </a:extLst>
                </a:gridCol>
                <a:gridCol w="361194">
                  <a:extLst>
                    <a:ext uri="{9D8B030D-6E8A-4147-A177-3AD203B41FA5}">
                      <a16:colId xmlns:a16="http://schemas.microsoft.com/office/drawing/2014/main" xmlns="" val="567840219"/>
                    </a:ext>
                  </a:extLst>
                </a:gridCol>
              </a:tblGrid>
              <a:tr h="289228">
                <a:tc>
                  <a:txBody>
                    <a:bodyPr/>
                    <a:lstStyle/>
                    <a:p>
                      <a:pPr algn="ctr"/>
                      <a:r>
                        <a:rPr lang="en-US" altLang="zh-CN" b="1" dirty="0">
                          <a:solidFill>
                            <a:srgbClr val="FFFF00"/>
                          </a:solidFill>
                          <a:latin typeface="微软雅黑" panose="020B0503020204020204" pitchFamily="34" charset="-122"/>
                          <a:ea typeface="微软雅黑" panose="020B0503020204020204" pitchFamily="34" charset="-122"/>
                        </a:rPr>
                        <a:t>2</a:t>
                      </a:r>
                      <a:endParaRPr lang="zh-CN" altLang="en-US" b="1" dirty="0">
                        <a:solidFill>
                          <a:srgbClr val="FFFF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xmlns="" val="887305362"/>
                  </a:ext>
                </a:extLst>
              </a:tr>
            </a:tbl>
          </a:graphicData>
        </a:graphic>
      </p:graphicFrame>
      <p:sp>
        <p:nvSpPr>
          <p:cNvPr id="8" name="矩形 7">
            <a:extLst>
              <a:ext uri="{FF2B5EF4-FFF2-40B4-BE49-F238E27FC236}">
                <a16:creationId xmlns:a16="http://schemas.microsoft.com/office/drawing/2014/main" xmlns="" id="{6D85B4D8-4580-4329-BC91-E49BCADF200D}"/>
              </a:ext>
            </a:extLst>
          </p:cNvPr>
          <p:cNvSpPr/>
          <p:nvPr/>
        </p:nvSpPr>
        <p:spPr>
          <a:xfrm>
            <a:off x="8221344" y="2745850"/>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x=2</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弧形 8">
            <a:extLst>
              <a:ext uri="{FF2B5EF4-FFF2-40B4-BE49-F238E27FC236}">
                <a16:creationId xmlns:a16="http://schemas.microsoft.com/office/drawing/2014/main" xmlns="" id="{38C176C3-6135-4C96-A01A-455EB7659596}"/>
              </a:ext>
            </a:extLst>
          </p:cNvPr>
          <p:cNvSpPr/>
          <p:nvPr/>
        </p:nvSpPr>
        <p:spPr>
          <a:xfrm rot="430290">
            <a:off x="9311935" y="2415409"/>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0" name="表格 9">
            <a:extLst>
              <a:ext uri="{FF2B5EF4-FFF2-40B4-BE49-F238E27FC236}">
                <a16:creationId xmlns:a16="http://schemas.microsoft.com/office/drawing/2014/main" xmlns="" id="{C7958243-E035-4CE1-81C4-22FE6B55A614}"/>
              </a:ext>
            </a:extLst>
          </p:cNvPr>
          <p:cNvGraphicFramePr>
            <a:graphicFrameLocks noGrp="1"/>
          </p:cNvGraphicFramePr>
          <p:nvPr/>
        </p:nvGraphicFramePr>
        <p:xfrm>
          <a:off x="9575545" y="4077426"/>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xmlns="" val="41635229"/>
                    </a:ext>
                  </a:extLst>
                </a:gridCol>
                <a:gridCol w="361194">
                  <a:extLst>
                    <a:ext uri="{9D8B030D-6E8A-4147-A177-3AD203B41FA5}">
                      <a16:colId xmlns:a16="http://schemas.microsoft.com/office/drawing/2014/main" xmlns="" val="4054915575"/>
                    </a:ext>
                  </a:extLst>
                </a:gridCol>
                <a:gridCol w="361194">
                  <a:extLst>
                    <a:ext uri="{9D8B030D-6E8A-4147-A177-3AD203B41FA5}">
                      <a16:colId xmlns:a16="http://schemas.microsoft.com/office/drawing/2014/main" xmlns="" val="2487290187"/>
                    </a:ext>
                  </a:extLst>
                </a:gridCol>
                <a:gridCol w="361194">
                  <a:extLst>
                    <a:ext uri="{9D8B030D-6E8A-4147-A177-3AD203B41FA5}">
                      <a16:colId xmlns:a16="http://schemas.microsoft.com/office/drawing/2014/main" xmlns="" val="2692453003"/>
                    </a:ext>
                  </a:extLst>
                </a:gridCol>
                <a:gridCol w="361194">
                  <a:extLst>
                    <a:ext uri="{9D8B030D-6E8A-4147-A177-3AD203B41FA5}">
                      <a16:colId xmlns:a16="http://schemas.microsoft.com/office/drawing/2014/main" xmlns="" val="4066002717"/>
                    </a:ext>
                  </a:extLst>
                </a:gridCol>
                <a:gridCol w="361194">
                  <a:extLst>
                    <a:ext uri="{9D8B030D-6E8A-4147-A177-3AD203B41FA5}">
                      <a16:colId xmlns:a16="http://schemas.microsoft.com/office/drawing/2014/main" xmlns="" val="567840219"/>
                    </a:ext>
                  </a:extLst>
                </a:gridCol>
              </a:tblGrid>
              <a:tr h="289228">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xmlns="" val="887305362"/>
                  </a:ext>
                </a:extLst>
              </a:tr>
            </a:tbl>
          </a:graphicData>
        </a:graphic>
      </p:graphicFrame>
      <p:sp>
        <p:nvSpPr>
          <p:cNvPr id="11" name="矩形 10">
            <a:extLst>
              <a:ext uri="{FF2B5EF4-FFF2-40B4-BE49-F238E27FC236}">
                <a16:creationId xmlns:a16="http://schemas.microsoft.com/office/drawing/2014/main" xmlns="" id="{75454F30-CEC5-4D42-BC9E-11B350C501C8}"/>
              </a:ext>
            </a:extLst>
          </p:cNvPr>
          <p:cNvSpPr/>
          <p:nvPr/>
        </p:nvSpPr>
        <p:spPr>
          <a:xfrm>
            <a:off x="8221344" y="4070703"/>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x=0</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弧形 11">
            <a:extLst>
              <a:ext uri="{FF2B5EF4-FFF2-40B4-BE49-F238E27FC236}">
                <a16:creationId xmlns:a16="http://schemas.microsoft.com/office/drawing/2014/main" xmlns="" id="{25C7C7A1-9C4C-483C-BAFD-B36E970F9959}"/>
              </a:ext>
            </a:extLst>
          </p:cNvPr>
          <p:cNvSpPr/>
          <p:nvPr/>
        </p:nvSpPr>
        <p:spPr>
          <a:xfrm rot="430290">
            <a:off x="11456042" y="3740262"/>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xmlns="" id="{8ADE2672-ECD2-48B9-BC7B-481892D2E82E}"/>
              </a:ext>
            </a:extLst>
          </p:cNvPr>
          <p:cNvGrpSpPr/>
          <p:nvPr/>
        </p:nvGrpSpPr>
        <p:grpSpPr>
          <a:xfrm>
            <a:off x="8561259" y="5195968"/>
            <a:ext cx="3046515" cy="940636"/>
            <a:chOff x="8561259" y="5195968"/>
            <a:chExt cx="3046515" cy="940636"/>
          </a:xfrm>
        </p:grpSpPr>
        <p:sp>
          <p:nvSpPr>
            <p:cNvPr id="14" name="矩形 13">
              <a:extLst>
                <a:ext uri="{FF2B5EF4-FFF2-40B4-BE49-F238E27FC236}">
                  <a16:creationId xmlns:a16="http://schemas.microsoft.com/office/drawing/2014/main" xmlns="" id="{E759A13E-31A8-4E2E-8EE7-5667879FAF4D}"/>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 — = ——— = O(n)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xmlns="" id="{FA8D09C6-3A74-4CA5-A4C8-B0C818FD2719}"/>
                </a:ext>
              </a:extLst>
            </p:cNvPr>
            <p:cNvSpPr/>
            <p:nvPr/>
          </p:nvSpPr>
          <p:spPr>
            <a:xfrm>
              <a:off x="8561259" y="5798050"/>
              <a:ext cx="551754" cy="338554"/>
            </a:xfrm>
            <a:prstGeom prst="rect">
              <a:avLst/>
            </a:prstGeom>
          </p:spPr>
          <p:txBody>
            <a:bodyPr wrap="square">
              <a:spAutoFit/>
            </a:bodyPr>
            <a:lstStyle/>
            <a:p>
              <a:pPr algn="ct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xmlns="" id="{BF139C31-6AF1-4019-B814-5C14BAAFF154}"/>
                </a:ext>
              </a:extLst>
            </p:cNvPr>
            <p:cNvSpPr/>
            <p:nvPr/>
          </p:nvSpPr>
          <p:spPr>
            <a:xfrm>
              <a:off x="8662958" y="5195968"/>
              <a:ext cx="327334" cy="338554"/>
            </a:xfrm>
            <a:prstGeom prst="rect">
              <a:avLst/>
            </a:prstGeom>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xmlns="" id="{268ABD84-32CD-49B2-9B03-8AB4608D61DB}"/>
                </a:ext>
              </a:extLst>
            </p:cNvPr>
            <p:cNvSpPr/>
            <p:nvPr/>
          </p:nvSpPr>
          <p:spPr>
            <a:xfrm>
              <a:off x="9177524" y="5309732"/>
              <a:ext cx="365806"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xmlns="" id="{C303BB13-87E8-4D95-AB07-8BA05B9C5898}"/>
                </a:ext>
              </a:extLst>
            </p:cNvPr>
            <p:cNvSpPr/>
            <p:nvPr/>
          </p:nvSpPr>
          <p:spPr>
            <a:xfrm>
              <a:off x="9173517" y="5578503"/>
              <a:ext cx="37382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xmlns="" id="{1271A491-58E8-4D3D-82CE-11C71449DB06}"/>
                </a:ext>
              </a:extLst>
            </p:cNvPr>
            <p:cNvSpPr/>
            <p:nvPr/>
          </p:nvSpPr>
          <p:spPr>
            <a:xfrm>
              <a:off x="9751827" y="5309790"/>
              <a:ext cx="117692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n(n+1)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a:extLst>
                <a:ext uri="{FF2B5EF4-FFF2-40B4-BE49-F238E27FC236}">
                  <a16:creationId xmlns:a16="http://schemas.microsoft.com/office/drawing/2014/main" xmlns="" id="{1A0D56F6-4259-41CD-8229-E931043EC863}"/>
                </a:ext>
              </a:extLst>
            </p:cNvPr>
            <p:cNvSpPr/>
            <p:nvPr/>
          </p:nvSpPr>
          <p:spPr>
            <a:xfrm>
              <a:off x="10062809" y="5643924"/>
              <a:ext cx="55496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2n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矩形 21">
            <a:extLst>
              <a:ext uri="{FF2B5EF4-FFF2-40B4-BE49-F238E27FC236}">
                <a16:creationId xmlns:a16="http://schemas.microsoft.com/office/drawing/2014/main" xmlns="" id="{5A983920-67FF-45A5-92C1-5DE3EDD08EA9}"/>
              </a:ext>
            </a:extLst>
          </p:cNvPr>
          <p:cNvSpPr/>
          <p:nvPr/>
        </p:nvSpPr>
        <p:spPr>
          <a:xfrm>
            <a:off x="11073937" y="3468415"/>
            <a:ext cx="645098"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O(n)</a:t>
            </a:r>
            <a:endParaRPr lang="zh-CN" altLang="en-US" dirty="0"/>
          </a:p>
        </p:txBody>
      </p:sp>
      <p:sp>
        <p:nvSpPr>
          <p:cNvPr id="23" name="矩形 22">
            <a:extLst>
              <a:ext uri="{FF2B5EF4-FFF2-40B4-BE49-F238E27FC236}">
                <a16:creationId xmlns:a16="http://schemas.microsoft.com/office/drawing/2014/main" xmlns="" id="{E3F18D6F-86F8-4D51-B174-8287EE8B9483}"/>
              </a:ext>
            </a:extLst>
          </p:cNvPr>
          <p:cNvSpPr/>
          <p:nvPr/>
        </p:nvSpPr>
        <p:spPr>
          <a:xfrm>
            <a:off x="8899348" y="2184074"/>
            <a:ext cx="66877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O(1)</a:t>
            </a:r>
            <a:endParaRPr lang="zh-CN" altLang="en-US" dirty="0"/>
          </a:p>
        </p:txBody>
      </p:sp>
    </p:spTree>
    <p:extLst>
      <p:ext uri="{BB962C8B-B14F-4D97-AF65-F5344CB8AC3E}">
        <p14:creationId xmlns:p14="http://schemas.microsoft.com/office/powerpoint/2010/main" val="257073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0"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绪论</a:t>
            </a:r>
          </a:p>
        </p:txBody>
      </p:sp>
      <p:sp>
        <p:nvSpPr>
          <p:cNvPr id="8" name="矩形 7"/>
          <p:cNvSpPr/>
          <p:nvPr/>
        </p:nvSpPr>
        <p:spPr>
          <a:xfrm>
            <a:off x="5261477" y="2445722"/>
            <a:ext cx="166904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xmlns=""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俞勇、郑冠杰</a:t>
            </a:r>
          </a:p>
        </p:txBody>
      </p:sp>
      <p:sp>
        <p:nvSpPr>
          <p:cNvPr id="31" name="文本框 30">
            <a:extLst>
              <a:ext uri="{FF2B5EF4-FFF2-40B4-BE49-F238E27FC236}">
                <a16:creationId xmlns:a16="http://schemas.microsoft.com/office/drawing/2014/main" xmlns=""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a:t>
            </a:r>
          </a:p>
        </p:txBody>
      </p:sp>
      <p:pic>
        <p:nvPicPr>
          <p:cNvPr id="33" name="图片 32">
            <a:extLst>
              <a:ext uri="{FF2B5EF4-FFF2-40B4-BE49-F238E27FC236}">
                <a16:creationId xmlns:a16="http://schemas.microsoft.com/office/drawing/2014/main" xmlns="" id="{768B4DF6-32FD-47E3-B7CC-A91F9FF88B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空间复杂性的度量</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算法执行时的空间消耗</a:t>
            </a:r>
            <a:r>
              <a:rPr lang="zh-CN" altLang="en-US" sz="2400" dirty="0"/>
              <a:t>：包括程序代码本身所占的空间、存储数据所占的空间和中间过程使用的辅助空间等。</a:t>
            </a:r>
            <a:endParaRPr lang="en-US" altLang="zh-CN" sz="2400" dirty="0"/>
          </a:p>
          <a:p>
            <a:pPr algn="just">
              <a:lnSpc>
                <a:spcPct val="110000"/>
              </a:lnSpc>
            </a:pPr>
            <a:r>
              <a:rPr lang="zh-CN" altLang="en-US" sz="2400" b="1" dirty="0"/>
              <a:t>注意</a:t>
            </a:r>
            <a:r>
              <a:rPr lang="zh-CN" altLang="en-US" sz="2400" dirty="0"/>
              <a:t>：</a:t>
            </a:r>
            <a:endParaRPr lang="en-US" altLang="zh-CN" sz="2400" dirty="0"/>
          </a:p>
          <a:p>
            <a:pPr marL="342900" indent="-342900" algn="just">
              <a:lnSpc>
                <a:spcPct val="110000"/>
              </a:lnSpc>
              <a:spcBef>
                <a:spcPts val="0"/>
              </a:spcBef>
              <a:buFont typeface="Arial" panose="020B0604020202020204" pitchFamily="34" charset="0"/>
              <a:buChar char="•"/>
            </a:pPr>
            <a:r>
              <a:rPr lang="zh-CN" altLang="en-US" sz="2400" dirty="0"/>
              <a:t>算法运行的瓶颈在于内存空间（以</a:t>
            </a:r>
            <a:r>
              <a:rPr lang="en-US" altLang="zh-CN" sz="2400" dirty="0"/>
              <a:t>TB</a:t>
            </a:r>
            <a:r>
              <a:rPr lang="zh-CN" altLang="en-US" sz="2400" dirty="0"/>
              <a:t>为单位）与外存空间（以</a:t>
            </a:r>
            <a:r>
              <a:rPr lang="en-US" altLang="zh-CN" sz="2400" dirty="0"/>
              <a:t>TB</a:t>
            </a:r>
            <a:r>
              <a:rPr lang="zh-CN" altLang="en-US" sz="2400" dirty="0"/>
              <a:t>为单位）的较大差异引起的</a:t>
            </a:r>
            <a:endParaRPr lang="en-US" altLang="zh-CN" sz="2400" dirty="0"/>
          </a:p>
          <a:p>
            <a:pPr marL="342900" indent="-342900" algn="just">
              <a:lnSpc>
                <a:spcPct val="110000"/>
              </a:lnSpc>
              <a:buFont typeface="Arial" panose="020B0604020202020204" pitchFamily="34" charset="0"/>
              <a:buChar char="•"/>
            </a:pPr>
            <a:r>
              <a:rPr lang="zh-CN" altLang="en-US" sz="2400" dirty="0"/>
              <a:t>每一段程序代码在执行时，都需要将其代码和所需的数据装入内存。若所需空间大于现有内存，则会出现内存溢出、宕机等情况</a:t>
            </a:r>
            <a:endParaRPr lang="en-US" altLang="zh-CN" sz="2400" dirty="0"/>
          </a:p>
          <a:p>
            <a:pPr algn="just">
              <a:lnSpc>
                <a:spcPct val="110000"/>
              </a:lnSpc>
            </a:pPr>
            <a:r>
              <a:rPr lang="zh-CN" altLang="en-US" sz="2400" b="1" dirty="0"/>
              <a:t>算法的空间复杂性</a:t>
            </a:r>
            <a:r>
              <a:rPr lang="zh-CN" altLang="en-US" sz="2400" dirty="0"/>
              <a:t>：度量算法所使用的辅助空间大小和数据规模</a:t>
            </a:r>
            <a:r>
              <a:rPr lang="en-US" altLang="zh-CN" sz="2400" dirty="0"/>
              <a:t>n</a:t>
            </a:r>
            <a:r>
              <a:rPr lang="zh-CN" altLang="en-US" sz="2400" dirty="0"/>
              <a:t>之间的关系。空间复杂性的表示也常使用渐近复杂度来表达，定义方法与时间复杂性相似。</a:t>
            </a:r>
            <a:endParaRPr lang="en-US" altLang="zh-CN" sz="2400" dirty="0"/>
          </a:p>
        </p:txBody>
      </p:sp>
    </p:spTree>
    <p:extLst>
      <p:ext uri="{BB962C8B-B14F-4D97-AF65-F5344CB8AC3E}">
        <p14:creationId xmlns:p14="http://schemas.microsoft.com/office/powerpoint/2010/main" val="4208471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常用复杂度函数</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内容占位符 4">
            <a:extLst>
              <a:ext uri="{FF2B5EF4-FFF2-40B4-BE49-F238E27FC236}">
                <a16:creationId xmlns:a16="http://schemas.microsoft.com/office/drawing/2014/main" xmlns="" id="{6E5D1F5C-5582-4025-9164-E0B3A43355FE}"/>
              </a:ext>
            </a:extLst>
          </p:cNvPr>
          <p:cNvSpPr txBox="1">
            <a:spLocks/>
          </p:cNvSpPr>
          <p:nvPr/>
        </p:nvSpPr>
        <p:spPr>
          <a:xfrm>
            <a:off x="584225" y="1276350"/>
            <a:ext cx="11055325" cy="50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dirty="0"/>
              <a:t>通常采用以下几种常见的时间复杂度函数。如图所示，当</a:t>
            </a:r>
            <a:r>
              <a:rPr lang="en-US" altLang="zh-CN" sz="2400" dirty="0"/>
              <a:t>N</a:t>
            </a:r>
            <a:r>
              <a:rPr lang="zh-CN" altLang="en-US" sz="2400" dirty="0"/>
              <a:t>逐渐增大时，它们的时间复杂度由左到右依次增大：</a:t>
            </a:r>
            <a:endParaRPr lang="en-US" altLang="zh-CN" sz="2400" dirty="0"/>
          </a:p>
          <a:p>
            <a:pPr algn="ctr">
              <a:lnSpc>
                <a:spcPct val="110000"/>
              </a:lnSpc>
            </a:pPr>
            <a:r>
              <a:rPr lang="en-US" altLang="zh-CN" sz="2400" b="1" kern="100" dirty="0">
                <a:cs typeface="Times New Roman" panose="02020603050405020304" pitchFamily="18" charset="0"/>
              </a:rPr>
              <a:t>O(</a:t>
            </a:r>
            <a:r>
              <a:rPr lang="en-US" altLang="zh-CN" sz="2400" b="1" kern="100" dirty="0" err="1">
                <a:cs typeface="Times New Roman" panose="02020603050405020304" pitchFamily="18" charset="0"/>
              </a:rPr>
              <a:t>logn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nlogn</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2</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3</a:t>
            </a:r>
            <a:r>
              <a:rPr lang="en-US" altLang="zh-CN" sz="2400" b="1" kern="100" dirty="0">
                <a:cs typeface="Times New Roman" panose="02020603050405020304" pitchFamily="18" charset="0"/>
              </a:rPr>
              <a:t>) &lt; O(2</a:t>
            </a:r>
            <a:r>
              <a:rPr lang="en-US" altLang="zh-CN" sz="2400" b="1" kern="100" baseline="30000" dirty="0">
                <a:cs typeface="Times New Roman" panose="02020603050405020304" pitchFamily="18" charset="0"/>
              </a:rPr>
              <a:t>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a:t>
            </a:r>
            <a:r>
              <a:rPr lang="en-US" altLang="zh-CN" sz="2400" b="1" kern="100" baseline="30000" dirty="0" err="1">
                <a:cs typeface="Times New Roman" panose="02020603050405020304" pitchFamily="18" charset="0"/>
              </a:rPr>
              <a:t>n</a:t>
            </a:r>
            <a:r>
              <a:rPr lang="en-US" altLang="zh-CN" sz="2400" b="1" kern="100" dirty="0">
                <a:cs typeface="Times New Roman" panose="02020603050405020304" pitchFamily="18" charset="0"/>
              </a:rPr>
              <a:t>)</a:t>
            </a:r>
            <a:endParaRPr lang="en-US" altLang="zh-CN" sz="2400" b="1" dirty="0"/>
          </a:p>
          <a:p>
            <a:pPr>
              <a:lnSpc>
                <a:spcPct val="110000"/>
              </a:lnSpc>
            </a:pPr>
            <a:endParaRPr lang="en-US" altLang="zh-CN" sz="2400" dirty="0"/>
          </a:p>
        </p:txBody>
      </p:sp>
      <p:pic>
        <p:nvPicPr>
          <p:cNvPr id="1026" name="Picture 2">
            <a:extLst>
              <a:ext uri="{FF2B5EF4-FFF2-40B4-BE49-F238E27FC236}">
                <a16:creationId xmlns:a16="http://schemas.microsoft.com/office/drawing/2014/main" xmlns="" id="{155A8B2F-4B5A-BC0E-9107-F34DAB437C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84"/>
          <a:stretch/>
        </p:blipFill>
        <p:spPr bwMode="auto">
          <a:xfrm>
            <a:off x="2483595" y="2661667"/>
            <a:ext cx="7256584" cy="38046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xmlns="" id="{24C4E243-1C12-4AAC-8088-A7CD9C8FB0AC}"/>
              </a:ext>
            </a:extLst>
          </p:cNvPr>
          <p:cNvGrpSpPr/>
          <p:nvPr/>
        </p:nvGrpSpPr>
        <p:grpSpPr>
          <a:xfrm>
            <a:off x="9740179" y="3374210"/>
            <a:ext cx="1136379" cy="2092002"/>
            <a:chOff x="625769" y="2716819"/>
            <a:chExt cx="1869420" cy="3275099"/>
          </a:xfrm>
        </p:grpSpPr>
        <p:pic>
          <p:nvPicPr>
            <p:cNvPr id="12" name="Picture 2">
              <a:extLst>
                <a:ext uri="{FF2B5EF4-FFF2-40B4-BE49-F238E27FC236}">
                  <a16:creationId xmlns:a16="http://schemas.microsoft.com/office/drawing/2014/main" xmlns="" id="{65EBCB34-8D09-4D08-AB4F-0A41F4FE8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12298" r="46789" b="80638"/>
            <a:stretch/>
          </p:blipFill>
          <p:spPr bwMode="auto">
            <a:xfrm>
              <a:off x="627370" y="4332146"/>
              <a:ext cx="1844853" cy="4132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xmlns="" id="{E208A1F7-0701-4F88-8D86-687D9FA19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4968" r="11903" b="87876"/>
            <a:stretch/>
          </p:blipFill>
          <p:spPr bwMode="auto">
            <a:xfrm>
              <a:off x="625769" y="3121259"/>
              <a:ext cx="1422490" cy="4186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xmlns="" id="{237E9B7C-55A8-4802-8B90-1755CF2F9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5116" r="25754" b="87284"/>
            <a:stretch/>
          </p:blipFill>
          <p:spPr bwMode="auto">
            <a:xfrm>
              <a:off x="627596" y="3933996"/>
              <a:ext cx="1808468" cy="444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xmlns="" id="{008AC2BB-F231-4599-81ED-57CCFAF2E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5351" r="66807" b="87584"/>
            <a:stretch/>
          </p:blipFill>
          <p:spPr bwMode="auto">
            <a:xfrm>
              <a:off x="627596" y="5578680"/>
              <a:ext cx="1867593" cy="4132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4286F60A-4621-464B-AA2A-38CB966B6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11938" r="66807" b="80716"/>
            <a:stretch/>
          </p:blipFill>
          <p:spPr bwMode="auto">
            <a:xfrm>
              <a:off x="627596" y="5171382"/>
              <a:ext cx="1867593" cy="42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xmlns="" id="{4BAB4050-0211-4D7B-92ED-D1E3126A35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4915" r="46789" b="86969"/>
            <a:stretch/>
          </p:blipFill>
          <p:spPr bwMode="auto">
            <a:xfrm>
              <a:off x="627372" y="4751588"/>
              <a:ext cx="1844853" cy="474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xmlns="" id="{A927A67B-1F2D-480C-8595-3FFFBD131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11114" r="25754" b="80445"/>
            <a:stretch/>
          </p:blipFill>
          <p:spPr bwMode="auto">
            <a:xfrm>
              <a:off x="627596" y="3496630"/>
              <a:ext cx="1808468" cy="4937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xmlns="" id="{8B0ACD96-1C3B-4371-B55B-F74549CE4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11097" r="11903" b="80753"/>
            <a:stretch/>
          </p:blipFill>
          <p:spPr bwMode="auto">
            <a:xfrm>
              <a:off x="625769" y="2716819"/>
              <a:ext cx="1422490" cy="476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96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渐近表示法的计算</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求和定理</a:t>
            </a:r>
            <a:r>
              <a:rPr lang="zh-CN" altLang="en-US" sz="2400" dirty="0"/>
              <a:t>：假设两个已知程序片段的时间复杂度分别为</a:t>
            </a:r>
            <a:r>
              <a:rPr lang="en-US" altLang="zh-CN" sz="2400" dirty="0"/>
              <a:t>T</a:t>
            </a:r>
            <a:r>
              <a:rPr lang="en-US" altLang="zh-CN" sz="2400" baseline="-25000" dirty="0"/>
              <a:t>1</a:t>
            </a:r>
            <a:r>
              <a:rPr lang="en-US" altLang="zh-CN" sz="2400" dirty="0"/>
              <a:t>(n)=O(f(n))</a:t>
            </a:r>
            <a:r>
              <a:rPr lang="zh-CN" altLang="en-US" sz="2400" dirty="0"/>
              <a:t>和</a:t>
            </a:r>
            <a:r>
              <a:rPr lang="en-US" altLang="zh-CN" sz="2400" dirty="0"/>
              <a:t>T</a:t>
            </a:r>
            <a:r>
              <a:rPr lang="en-US" altLang="zh-CN" sz="2400" baseline="-25000" dirty="0"/>
              <a:t>2</a:t>
            </a:r>
            <a:r>
              <a:rPr lang="en-US" altLang="zh-CN" sz="2400" dirty="0"/>
              <a:t>(n)= O(g(n))</a:t>
            </a:r>
            <a:r>
              <a:rPr lang="zh-CN" altLang="en-US" sz="2400" dirty="0"/>
              <a:t>，那么顺序组合两个程序片段得到的程序的时间复杂度为：</a:t>
            </a:r>
            <a:endParaRPr lang="en-US" altLang="zh-CN" sz="2400" dirty="0"/>
          </a:p>
          <a:p>
            <a:pPr algn="just">
              <a:lnSpc>
                <a:spcPct val="110000"/>
              </a:lnSpc>
            </a:pPr>
            <a:r>
              <a:rPr lang="en-US" altLang="zh-CN" sz="2400" dirty="0"/>
              <a:t>T1(n)+T2(n)= O(Max(f(n), g(n)))</a:t>
            </a:r>
            <a:endParaRPr lang="zh-CN" altLang="en-US" sz="2400" dirty="0"/>
          </a:p>
          <a:p>
            <a:pPr algn="just">
              <a:lnSpc>
                <a:spcPct val="110000"/>
              </a:lnSpc>
            </a:pPr>
            <a:r>
              <a:rPr lang="zh-CN" altLang="en-US" sz="2400" b="1" dirty="0"/>
              <a:t>用途</a:t>
            </a:r>
            <a:r>
              <a:rPr lang="zh-CN" altLang="en-US" sz="2400" dirty="0"/>
              <a:t>：适用于顺序语句</a:t>
            </a:r>
            <a:r>
              <a:rPr lang="en-US" altLang="zh-CN" sz="2400" dirty="0"/>
              <a:t>/</a:t>
            </a:r>
            <a:r>
              <a:rPr lang="zh-CN" altLang="en-US" sz="2400" dirty="0"/>
              <a:t>程序片段</a:t>
            </a:r>
          </a:p>
          <a:p>
            <a:pPr algn="just">
              <a:lnSpc>
                <a:spcPct val="110000"/>
              </a:lnSpc>
            </a:pPr>
            <a:r>
              <a:rPr lang="zh-CN" altLang="en-US" sz="2400" b="1" dirty="0"/>
              <a:t>求积定理</a:t>
            </a:r>
            <a:r>
              <a:rPr lang="zh-CN" altLang="en-US" sz="2400" dirty="0"/>
              <a:t>：假设两个已知程序片段的时间复杂度分别为</a:t>
            </a:r>
            <a:r>
              <a:rPr lang="en-US" altLang="zh-CN" sz="2400" dirty="0"/>
              <a:t>T1(n)=O(f(n))</a:t>
            </a:r>
            <a:r>
              <a:rPr lang="zh-CN" altLang="en-US" sz="2400" dirty="0"/>
              <a:t>和</a:t>
            </a:r>
            <a:r>
              <a:rPr lang="en-US" altLang="zh-CN" sz="2400" dirty="0"/>
              <a:t>T2(n)= O(g(n))</a:t>
            </a:r>
            <a:r>
              <a:rPr lang="zh-CN" altLang="en-US" sz="2400" dirty="0"/>
              <a:t>，那么交叉乘法组合两个程序片段得到的程序时间复杂度为：</a:t>
            </a:r>
            <a:endParaRPr lang="en-US" altLang="zh-CN" sz="2400" dirty="0"/>
          </a:p>
          <a:p>
            <a:pPr algn="just">
              <a:lnSpc>
                <a:spcPct val="110000"/>
              </a:lnSpc>
            </a:pPr>
            <a:r>
              <a:rPr lang="en-US" altLang="zh-CN" sz="2400" dirty="0"/>
              <a:t>T1(n)·T2(n)= O(f(n)·g(n))</a:t>
            </a:r>
          </a:p>
          <a:p>
            <a:pPr algn="just">
              <a:lnSpc>
                <a:spcPct val="110000"/>
              </a:lnSpc>
            </a:pPr>
            <a:r>
              <a:rPr lang="zh-CN" altLang="en-US" sz="2400" b="1" dirty="0"/>
              <a:t>用途</a:t>
            </a:r>
            <a:r>
              <a:rPr lang="zh-CN" altLang="en-US" sz="2400" dirty="0"/>
              <a:t>：适用于嵌套</a:t>
            </a:r>
            <a:r>
              <a:rPr lang="en-US" altLang="zh-CN" sz="2400" dirty="0"/>
              <a:t>/</a:t>
            </a:r>
            <a:r>
              <a:rPr lang="zh-CN" altLang="en-US" sz="2400" dirty="0"/>
              <a:t>多层嵌套循环语句</a:t>
            </a:r>
            <a:endParaRPr lang="en-US" altLang="zh-CN" sz="2400" b="1" dirty="0"/>
          </a:p>
        </p:txBody>
      </p:sp>
    </p:spTree>
    <p:extLst>
      <p:ext uri="{BB962C8B-B14F-4D97-AF65-F5344CB8AC3E}">
        <p14:creationId xmlns:p14="http://schemas.microsoft.com/office/powerpoint/2010/main" val="3419706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293327"/>
          </a:xfrm>
        </p:spPr>
        <p:txBody>
          <a:bodyPr>
            <a:normAutofit lnSpcReduction="10000"/>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xmlns="" id="{B3280F0D-13E8-4191-9EF8-BCBAE97BB85E}"/>
              </a:ext>
            </a:extLst>
          </p:cNvPr>
          <p:cNvSpPr txBox="1">
            <a:spLocks/>
          </p:cNvSpPr>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3</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1. </a:t>
            </a:r>
            <a:r>
              <a:rPr lang="zh-CN" altLang="en-US" sz="2200" dirty="0"/>
              <a:t>枚举所有子序列</a:t>
            </a:r>
            <a:endParaRPr lang="en-US" altLang="zh-CN" sz="2200" dirty="0"/>
          </a:p>
          <a:p>
            <a:pPr>
              <a:lnSpc>
                <a:spcPct val="110000"/>
              </a:lnSpc>
              <a:spcBef>
                <a:spcPts val="0"/>
              </a:spcBef>
            </a:pPr>
            <a:r>
              <a:rPr lang="en-US" altLang="zh-CN" sz="2200" dirty="0"/>
              <a:t>2. </a:t>
            </a:r>
            <a:r>
              <a:rPr lang="zh-CN" altLang="en-US" sz="2200" dirty="0"/>
              <a:t>找出和最大的子序列</a:t>
            </a:r>
            <a:endParaRPr lang="en-US" altLang="zh-CN" sz="2200" dirty="0"/>
          </a:p>
          <a:p>
            <a:pPr>
              <a:lnSpc>
                <a:spcPct val="110000"/>
              </a:lnSpc>
              <a:spcBef>
                <a:spcPts val="0"/>
              </a:spcBef>
            </a:pPr>
            <a:r>
              <a:rPr lang="zh-CN" altLang="en-US" sz="2200" dirty="0"/>
              <a:t>运用求积定理，三层</a:t>
            </a:r>
            <a:r>
              <a:rPr lang="en-US" altLang="zh-CN" sz="2200" dirty="0"/>
              <a:t>for</a:t>
            </a:r>
            <a:r>
              <a:rPr lang="zh-CN" altLang="en-US" sz="2200" dirty="0"/>
              <a:t>循环：</a:t>
            </a:r>
            <a:endParaRPr lang="en-US" altLang="zh-CN" sz="2200" dirty="0"/>
          </a:p>
          <a:p>
            <a:pPr>
              <a:lnSpc>
                <a:spcPct val="110000"/>
              </a:lnSpc>
            </a:pPr>
            <a:endParaRPr lang="en-US" altLang="zh-CN" sz="3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3</a:t>
            </a:r>
            <a:r>
              <a:rPr lang="en-US" altLang="zh-CN" sz="2200" b="1" dirty="0">
                <a:solidFill>
                  <a:srgbClr val="C00000"/>
                </a:solidFill>
              </a:rPr>
              <a:t>)</a:t>
            </a:r>
          </a:p>
          <a:p>
            <a:pPr>
              <a:lnSpc>
                <a:spcPct val="110000"/>
              </a:lnSpc>
            </a:pPr>
            <a:endParaRPr lang="en-US" altLang="zh-CN" sz="2200" dirty="0"/>
          </a:p>
        </p:txBody>
      </p:sp>
      <p:sp>
        <p:nvSpPr>
          <p:cNvPr id="8" name="任意多边形: 形状 7">
            <a:extLst>
              <a:ext uri="{FF2B5EF4-FFF2-40B4-BE49-F238E27FC236}">
                <a16:creationId xmlns:a16="http://schemas.microsoft.com/office/drawing/2014/main" xmlns="" id="{FBC26FDE-D915-416E-BB67-720E207CD8F4}"/>
              </a:ext>
            </a:extLst>
          </p:cNvPr>
          <p:cNvSpPr/>
          <p:nvPr/>
        </p:nvSpPr>
        <p:spPr>
          <a:xfrm>
            <a:off x="5893420" y="1306800"/>
            <a:ext cx="6062720" cy="5502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算法</a:t>
            </a:r>
            <a:r>
              <a:rPr lang="en-US" altLang="zh-CN" spc="-90" dirty="0">
                <a:latin typeface="微软雅黑" panose="020B0503020204020204" pitchFamily="34" charset="-122"/>
                <a:ea typeface="微软雅黑" panose="020B0503020204020204" pitchFamily="34" charset="-122"/>
              </a:rPr>
              <a:t>1-7</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连续子序列最大和问题</a:t>
            </a:r>
            <a:r>
              <a:rPr lang="en-US" altLang="zh-CN" spc="-90" dirty="0">
                <a:latin typeface="微软雅黑" panose="020B0503020204020204" pitchFamily="34" charset="-122"/>
                <a:ea typeface="微软雅黑" panose="020B0503020204020204" pitchFamily="34" charset="-122"/>
              </a:rPr>
              <a:t> - O(n</a:t>
            </a:r>
            <a:r>
              <a:rPr lang="en-US" altLang="zh-CN" spc="-90" baseline="30000" dirty="0">
                <a:latin typeface="微软雅黑" panose="020B0503020204020204" pitchFamily="34" charset="-122"/>
                <a:ea typeface="微软雅黑" panose="020B0503020204020204" pitchFamily="34" charset="-122"/>
              </a:rPr>
              <a:t>3</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算法片段</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s.array</a:t>
            </a:r>
            <a:r>
              <a:rPr lang="en-US"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输出：</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中最大的连续子序列之和</a:t>
            </a:r>
            <a:r>
              <a:rPr lang="en-US" altLang="zh-CN" spc="-90" dirty="0" err="1">
                <a:latin typeface="微软雅黑" panose="020B0503020204020204" pitchFamily="34" charset="-122"/>
                <a:ea typeface="微软雅黑" panose="020B0503020204020204" pitchFamily="34" charset="-122"/>
              </a:rPr>
              <a:t>max_sum</a:t>
            </a:r>
            <a:endParaRPr lang="zh-CN" altLang="zh-CN" spc="-9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设置最大子序列和初值</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i←1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子序列起始位置</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设置子序列和初值</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k</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do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求子序列和</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this_sum+s.array</a:t>
            </a:r>
            <a:r>
              <a:rPr lang="en-US" altLang="zh-CN" spc="-90" dirty="0">
                <a:latin typeface="微软雅黑" panose="020B0503020204020204" pitchFamily="34" charset="-122"/>
                <a:ea typeface="微软雅黑" panose="020B0503020204020204" pitchFamily="34" charset="-122"/>
              </a:rPr>
              <a:t>[k]</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if</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&gt;</a:t>
            </a:r>
            <a:r>
              <a:rPr lang="en-US" altLang="zh-CN" spc="-90" dirty="0" err="1">
                <a:latin typeface="微软雅黑" panose="020B0503020204020204" pitchFamily="34" charset="-122"/>
                <a:ea typeface="微软雅黑" panose="020B0503020204020204" pitchFamily="34" charset="-122"/>
              </a:rPr>
              <a:t>s.max_sum</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than</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如当前子序列和更大</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设置当前最大子序列和</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s.start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I           //</a:t>
            </a:r>
            <a:r>
              <a:rPr lang="zh-CN" altLang="en-US" spc="-90" dirty="0">
                <a:latin typeface="微软雅黑" panose="020B0503020204020204" pitchFamily="34" charset="-122"/>
                <a:ea typeface="微软雅黑" panose="020B0503020204020204" pitchFamily="34" charset="-122"/>
              </a:rPr>
              <a:t>设置当前最大子序列起始位置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s.finish</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j          //</a:t>
            </a:r>
            <a:r>
              <a:rPr lang="zh-CN" altLang="en-US" spc="-90" dirty="0">
                <a:latin typeface="微软雅黑" panose="020B0503020204020204" pitchFamily="34" charset="-122"/>
                <a:ea typeface="微软雅黑" panose="020B0503020204020204" pitchFamily="34" charset="-122"/>
              </a:rPr>
              <a:t>设置当前最大子序列结束位置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p:txBody>
      </p:sp>
      <p:grpSp>
        <p:nvGrpSpPr>
          <p:cNvPr id="11" name="组合 10">
            <a:extLst>
              <a:ext uri="{FF2B5EF4-FFF2-40B4-BE49-F238E27FC236}">
                <a16:creationId xmlns:a16="http://schemas.microsoft.com/office/drawing/2014/main" xmlns="" id="{EEE9F42E-2315-438C-89D3-AF3161B98CB7}"/>
              </a:ext>
            </a:extLst>
          </p:cNvPr>
          <p:cNvGrpSpPr/>
          <p:nvPr/>
        </p:nvGrpSpPr>
        <p:grpSpPr>
          <a:xfrm>
            <a:off x="639893" y="5096477"/>
            <a:ext cx="4190994" cy="743019"/>
            <a:chOff x="8557166" y="5300509"/>
            <a:chExt cx="3050608" cy="743019"/>
          </a:xfrm>
        </p:grpSpPr>
        <p:sp>
          <p:nvSpPr>
            <p:cNvPr id="12" name="矩形 11">
              <a:extLst>
                <a:ext uri="{FF2B5EF4-FFF2-40B4-BE49-F238E27FC236}">
                  <a16:creationId xmlns:a16="http://schemas.microsoft.com/office/drawing/2014/main" xmlns=""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(n+2)/6</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xmlns="" id="{32FB06DE-A699-4E57-92E6-0759179E3F16}"/>
                </a:ext>
              </a:extLst>
            </p:cNvPr>
            <p:cNvSpPr/>
            <p:nvPr/>
          </p:nvSpPr>
          <p:spPr>
            <a:xfrm>
              <a:off x="8557166" y="5766529"/>
              <a:ext cx="740251"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k=</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xmlns="" id="{778D603E-6C7B-4BBD-9C56-70DB10C83767}"/>
                </a:ext>
              </a:extLst>
            </p:cNvPr>
            <p:cNvSpPr/>
            <p:nvPr/>
          </p:nvSpPr>
          <p:spPr>
            <a:xfrm>
              <a:off x="8557166" y="5300509"/>
              <a:ext cx="740251"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j</a:t>
              </a:r>
            </a:p>
          </p:txBody>
        </p:sp>
      </p:grpSp>
    </p:spTree>
    <p:extLst>
      <p:ext uri="{BB962C8B-B14F-4D97-AF65-F5344CB8AC3E}">
        <p14:creationId xmlns:p14="http://schemas.microsoft.com/office/powerpoint/2010/main" val="900415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xmlns="" id="{B3280F0D-13E8-4191-9EF8-BCBAE97BB85E}"/>
              </a:ext>
            </a:extLst>
          </p:cNvPr>
          <p:cNvSpPr txBox="1">
            <a:spLocks/>
          </p:cNvSpPr>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2</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O(n</a:t>
            </a:r>
            <a:r>
              <a:rPr lang="en-US" altLang="zh-CN" sz="2200" baseline="30000" dirty="0"/>
              <a:t>3</a:t>
            </a:r>
            <a:r>
              <a:rPr lang="en-US" altLang="zh-CN" sz="2200" dirty="0"/>
              <a:t>)</a:t>
            </a:r>
            <a:r>
              <a:rPr lang="zh-CN" altLang="en-US" sz="2200" dirty="0"/>
              <a:t>算法的第三个循环是重复了第二个循环求和，于是可以简化为双重循环。</a:t>
            </a:r>
            <a:endParaRPr lang="en-US" altLang="zh-CN" sz="2200" dirty="0"/>
          </a:p>
          <a:p>
            <a:pPr>
              <a:lnSpc>
                <a:spcPct val="110000"/>
              </a:lnSpc>
              <a:spcBef>
                <a:spcPts val="0"/>
              </a:spcBef>
            </a:pPr>
            <a:r>
              <a:rPr lang="zh-CN" altLang="en-US" sz="2200" dirty="0"/>
              <a:t>同样运用求积定理，两层</a:t>
            </a:r>
            <a:r>
              <a:rPr lang="en-US" altLang="zh-CN" sz="2200" dirty="0"/>
              <a:t>for</a:t>
            </a:r>
            <a:r>
              <a:rPr lang="zh-CN" altLang="en-US" sz="2200" dirty="0"/>
              <a:t>循环：</a:t>
            </a:r>
            <a:endParaRPr lang="en-US" altLang="zh-CN" sz="2200" dirty="0"/>
          </a:p>
          <a:p>
            <a:pPr>
              <a:lnSpc>
                <a:spcPct val="110000"/>
              </a:lnSpc>
            </a:pP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2</a:t>
            </a:r>
            <a:r>
              <a:rPr lang="en-US" altLang="zh-CN" sz="2200" b="1" dirty="0">
                <a:solidFill>
                  <a:srgbClr val="C00000"/>
                </a:solidFill>
              </a:rPr>
              <a:t>)</a:t>
            </a:r>
          </a:p>
        </p:txBody>
      </p:sp>
      <p:grpSp>
        <p:nvGrpSpPr>
          <p:cNvPr id="11" name="组合 10">
            <a:extLst>
              <a:ext uri="{FF2B5EF4-FFF2-40B4-BE49-F238E27FC236}">
                <a16:creationId xmlns:a16="http://schemas.microsoft.com/office/drawing/2014/main" xmlns="" id="{EEE9F42E-2315-438C-89D3-AF3161B98CB7}"/>
              </a:ext>
            </a:extLst>
          </p:cNvPr>
          <p:cNvGrpSpPr/>
          <p:nvPr/>
        </p:nvGrpSpPr>
        <p:grpSpPr>
          <a:xfrm>
            <a:off x="584225" y="5034933"/>
            <a:ext cx="4190994" cy="743019"/>
            <a:chOff x="8557166" y="5300509"/>
            <a:chExt cx="3050608" cy="743019"/>
          </a:xfrm>
        </p:grpSpPr>
        <p:sp>
          <p:nvSpPr>
            <p:cNvPr id="12" name="矩形 11">
              <a:extLst>
                <a:ext uri="{FF2B5EF4-FFF2-40B4-BE49-F238E27FC236}">
                  <a16:creationId xmlns:a16="http://schemas.microsoft.com/office/drawing/2014/main" xmlns=""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xmlns="" id="{32FB06DE-A699-4E57-92E6-0759179E3F16}"/>
                </a:ext>
              </a:extLst>
            </p:cNvPr>
            <p:cNvSpPr/>
            <p:nvPr/>
          </p:nvSpPr>
          <p:spPr>
            <a:xfrm>
              <a:off x="8557166" y="5766529"/>
              <a:ext cx="547528"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xmlns="" id="{778D603E-6C7B-4BBD-9C56-70DB10C83767}"/>
                </a:ext>
              </a:extLst>
            </p:cNvPr>
            <p:cNvSpPr/>
            <p:nvPr/>
          </p:nvSpPr>
          <p:spPr>
            <a:xfrm>
              <a:off x="8557166" y="5300509"/>
              <a:ext cx="592327"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任意多边形: 形状 13">
            <a:extLst>
              <a:ext uri="{FF2B5EF4-FFF2-40B4-BE49-F238E27FC236}">
                <a16:creationId xmlns:a16="http://schemas.microsoft.com/office/drawing/2014/main" xmlns="" id="{E13667C5-A58E-4A63-A15D-2978E7A78CB2}"/>
              </a:ext>
            </a:extLst>
          </p:cNvPr>
          <p:cNvSpPr/>
          <p:nvPr/>
        </p:nvSpPr>
        <p:spPr>
          <a:xfrm>
            <a:off x="5893420" y="1306830"/>
            <a:ext cx="6062720" cy="52434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算法</a:t>
            </a:r>
            <a:r>
              <a:rPr lang="en-US" altLang="zh-CN" spc="-40" dirty="0">
                <a:latin typeface="微软雅黑" panose="020B0503020204020204" pitchFamily="34" charset="-122"/>
                <a:ea typeface="微软雅黑" panose="020B0503020204020204" pitchFamily="34" charset="-122"/>
              </a:rPr>
              <a:t>1-8</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连续子序列最大和问题</a:t>
            </a:r>
            <a:r>
              <a:rPr lang="en-US" altLang="zh-CN" spc="-40" dirty="0">
                <a:latin typeface="微软雅黑" panose="020B0503020204020204" pitchFamily="34" charset="-122"/>
                <a:ea typeface="微软雅黑" panose="020B0503020204020204" pitchFamily="34" charset="-122"/>
              </a:rPr>
              <a:t> - O(n</a:t>
            </a:r>
            <a:r>
              <a:rPr lang="en-US" altLang="zh-CN" spc="-40" baseline="30000" dirty="0">
                <a:latin typeface="微软雅黑" panose="020B0503020204020204" pitchFamily="34" charset="-122"/>
                <a:ea typeface="微软雅黑" panose="020B0503020204020204" pitchFamily="34" charset="-122"/>
              </a:rPr>
              <a:t>2</a:t>
            </a:r>
            <a:r>
              <a:rPr lang="en-US"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算法片段</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输入：</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s.array</a:t>
            </a:r>
            <a:r>
              <a:rPr lang="en-US"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a:t>
            </a:r>
            <a:r>
              <a:rPr lang="zh-CN" altLang="zh-CN" spc="-4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输出：</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中最大的连续子序列之和</a:t>
            </a:r>
            <a:r>
              <a:rPr lang="en-US" altLang="zh-CN" spc="-40" dirty="0" err="1">
                <a:latin typeface="微软雅黑" panose="020B0503020204020204" pitchFamily="34" charset="-122"/>
                <a:ea typeface="微软雅黑" panose="020B0503020204020204" pitchFamily="34" charset="-122"/>
              </a:rPr>
              <a:t>max_sum</a:t>
            </a:r>
            <a:endParaRPr lang="zh-CN" altLang="zh-CN" spc="-40"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Font typeface="+mj-lt"/>
              <a:buAutoNum type="arabicPeriod"/>
            </a:pP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设置最大子序列和初值</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i←1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子序列起始位置</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设置子序列和初值</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j</a:t>
            </a:r>
            <a:r>
              <a:rPr lang="zh-CN"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zh-CN"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this_sum+s.array</a:t>
            </a:r>
            <a:r>
              <a:rPr lang="en-US" altLang="zh-CN" spc="-40" dirty="0">
                <a:latin typeface="微软雅黑" panose="020B0503020204020204" pitchFamily="34" charset="-122"/>
                <a:ea typeface="微软雅黑" panose="020B0503020204020204" pitchFamily="34" charset="-122"/>
              </a:rPr>
              <a:t>[j]</a:t>
            </a: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if</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&gt;</a:t>
            </a:r>
            <a:r>
              <a:rPr lang="en-US" altLang="zh-CN" spc="-40" dirty="0" err="1">
                <a:latin typeface="微软雅黑" panose="020B0503020204020204" pitchFamily="34" charset="-122"/>
                <a:ea typeface="微软雅黑" panose="020B0503020204020204" pitchFamily="34" charset="-122"/>
              </a:rPr>
              <a:t>s.max_sum</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than</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如当前子序列和更大</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设置当前最大子序列和</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s.start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设置当前最大子序列起始位置</a:t>
            </a:r>
            <a:endParaRPr lang="en-US" altLang="zh-CN" spc="-4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s.finish</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j           //</a:t>
            </a:r>
            <a:r>
              <a:rPr lang="zh-CN" altLang="en-US" spc="-40" dirty="0">
                <a:latin typeface="微软雅黑" panose="020B0503020204020204" pitchFamily="34" charset="-122"/>
                <a:ea typeface="微软雅黑" panose="020B0503020204020204" pitchFamily="34" charset="-122"/>
              </a:rPr>
              <a:t>设置当前最大子序列结束位置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end</a:t>
            </a:r>
            <a:endParaRPr lang="en-US" altLang="zh-CN" b="1"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en-US" altLang="zh-CN" b="1" spc="-40" dirty="0">
                <a:latin typeface="微软雅黑" panose="020B0503020204020204" pitchFamily="34" charset="-122"/>
                <a:ea typeface="微软雅黑" panose="020B0503020204020204" pitchFamily="34" charset="-122"/>
              </a:rPr>
              <a:t>end</a:t>
            </a:r>
            <a:endParaRPr lang="zh-CN" altLang="zh-CN" b="1"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59673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xmlns="" id="{B3280F0D-13E8-4191-9EF8-BCBAE97BB85E}"/>
              </a:ext>
            </a:extLst>
          </p:cNvPr>
          <p:cNvSpPr txBox="1">
            <a:spLocks/>
          </p:cNvSpPr>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zh-CN" altLang="en-US" sz="2200" b="1" dirty="0"/>
              <a:t>算法</a:t>
            </a:r>
            <a:r>
              <a:rPr lang="zh-CN" altLang="en-US" sz="2200" dirty="0"/>
              <a:t>：</a:t>
            </a:r>
            <a:endParaRPr lang="en-US" altLang="zh-CN" sz="2200" dirty="0"/>
          </a:p>
          <a:p>
            <a:pPr>
              <a:lnSpc>
                <a:spcPct val="110000"/>
              </a:lnSpc>
              <a:spcBef>
                <a:spcPts val="0"/>
              </a:spcBef>
            </a:pPr>
            <a:r>
              <a:rPr lang="zh-CN" altLang="en-US" sz="2200" dirty="0"/>
              <a:t>如子序列和小于</a:t>
            </a:r>
            <a:r>
              <a:rPr lang="en-US" altLang="zh-CN" sz="2200" dirty="0"/>
              <a:t>0</a:t>
            </a:r>
            <a:r>
              <a:rPr lang="zh-CN" altLang="en-US" sz="2200" dirty="0"/>
              <a:t>，则可放弃，重新计算新的子序列和（从上个子序列结束位置</a:t>
            </a:r>
            <a:r>
              <a:rPr lang="en-US" altLang="zh-CN" sz="2200" dirty="0"/>
              <a:t>+1</a:t>
            </a:r>
            <a:r>
              <a:rPr lang="zh-CN" altLang="en-US" sz="2200" dirty="0"/>
              <a:t>开始），这样只需一个循环（依次扫描）就可以计算出最大子序列和。</a:t>
            </a: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p>
        </p:txBody>
      </p:sp>
      <p:sp>
        <p:nvSpPr>
          <p:cNvPr id="14" name="任意多边形: 形状 13">
            <a:extLst>
              <a:ext uri="{FF2B5EF4-FFF2-40B4-BE49-F238E27FC236}">
                <a16:creationId xmlns:a16="http://schemas.microsoft.com/office/drawing/2014/main" xmlns="" id="{E13667C5-A58E-4A63-A15D-2978E7A78CB2}"/>
              </a:ext>
            </a:extLst>
          </p:cNvPr>
          <p:cNvSpPr/>
          <p:nvPr/>
        </p:nvSpPr>
        <p:spPr>
          <a:xfrm>
            <a:off x="5893420" y="1306830"/>
            <a:ext cx="6062720" cy="52311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算法</a:t>
            </a:r>
            <a:r>
              <a:rPr lang="en-US" altLang="zh-CN" spc="-50" dirty="0">
                <a:latin typeface="微软雅黑" panose="020B0503020204020204" pitchFamily="34" charset="-122"/>
                <a:ea typeface="微软雅黑" panose="020B0503020204020204" pitchFamily="34" charset="-122"/>
              </a:rPr>
              <a:t>1-9</a:t>
            </a:r>
            <a:r>
              <a:rPr lang="zh-CN"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连续子序列最大和问题</a:t>
            </a:r>
            <a:r>
              <a:rPr lang="en-US" altLang="zh-CN" spc="-50" dirty="0">
                <a:latin typeface="微软雅黑" panose="020B0503020204020204" pitchFamily="34" charset="-122"/>
                <a:ea typeface="微软雅黑" panose="020B0503020204020204" pitchFamily="34" charset="-122"/>
              </a:rPr>
              <a:t> - O(n)</a:t>
            </a:r>
            <a:r>
              <a:rPr lang="zh-CN" altLang="en-US" spc="-50" dirty="0">
                <a:latin typeface="微软雅黑" panose="020B0503020204020204" pitchFamily="34" charset="-122"/>
                <a:ea typeface="微软雅黑" panose="020B0503020204020204" pitchFamily="34" charset="-122"/>
              </a:rPr>
              <a:t>算法片段</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输入：</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s.array</a:t>
            </a:r>
            <a:r>
              <a:rPr lang="en-US" altLang="zh-CN"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i</a:t>
            </a:r>
            <a:r>
              <a:rPr lang="en-US" altLang="zh-CN" spc="-50" dirty="0">
                <a:latin typeface="微软雅黑" panose="020B0503020204020204" pitchFamily="34" charset="-122"/>
                <a:ea typeface="微软雅黑" panose="020B0503020204020204" pitchFamily="34" charset="-122"/>
              </a:rPr>
              <a:t>]</a:t>
            </a:r>
            <a:r>
              <a:rPr lang="zh-CN" altLang="zh-CN" spc="-5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输出：</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中最大的连续子序列之和</a:t>
            </a:r>
            <a:r>
              <a:rPr lang="en-US" altLang="zh-CN" spc="-50" dirty="0" err="1">
                <a:latin typeface="微软雅黑" panose="020B0503020204020204" pitchFamily="34" charset="-122"/>
                <a:ea typeface="微软雅黑" panose="020B0503020204020204" pitchFamily="34" charset="-122"/>
              </a:rPr>
              <a:t>max_sum</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s.max_sum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设置最大子序列和初值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s.start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设置子序列开始位置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for</a:t>
            </a:r>
            <a:r>
              <a:rPr lang="zh-CN" altLang="zh-CN" spc="-50" dirty="0">
                <a:latin typeface="微软雅黑" panose="020B0503020204020204" pitchFamily="34" charset="-122"/>
                <a:ea typeface="微软雅黑" panose="020B0503020204020204" pitchFamily="34" charset="-122"/>
              </a:rPr>
              <a:t> j←1 </a:t>
            </a:r>
            <a:r>
              <a:rPr lang="zh-CN" altLang="zh-CN" b="1" spc="-50" dirty="0">
                <a:latin typeface="微软雅黑" panose="020B0503020204020204" pitchFamily="34" charset="-122"/>
                <a:ea typeface="微软雅黑" panose="020B0503020204020204" pitchFamily="34" charset="-122"/>
              </a:rPr>
              <a:t>to</a:t>
            </a:r>
            <a:r>
              <a:rPr lang="zh-CN" altLang="zh-CN" spc="-50" dirty="0">
                <a:latin typeface="微软雅黑" panose="020B0503020204020204" pitchFamily="34" charset="-122"/>
                <a:ea typeface="微软雅黑" panose="020B0503020204020204" pitchFamily="34" charset="-122"/>
              </a:rPr>
              <a:t> s.n </a:t>
            </a:r>
            <a:r>
              <a:rPr lang="zh-CN" altLang="zh-CN" b="1" spc="-50" dirty="0">
                <a:latin typeface="微软雅黑" panose="020B0503020204020204" pitchFamily="34" charset="-122"/>
                <a:ea typeface="微软雅黑" panose="020B0503020204020204" pitchFamily="34" charset="-122"/>
              </a:rPr>
              <a:t>do</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this_sum+s.array[j] </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this_sum&gt;s.max_sum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如当前子序列和更大</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s.max_sum ← this_sum</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s.finish ← j</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设置当前最大子序列结束位置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else</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 &lt; 0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如子序列和小于</a:t>
            </a:r>
            <a:r>
              <a:rPr lang="en-US" altLang="zh-CN" spc="-50" dirty="0">
                <a:latin typeface="微软雅黑" panose="020B0503020204020204" pitchFamily="34" charset="-122"/>
                <a:ea typeface="微软雅黑" panose="020B0503020204020204" pitchFamily="34" charset="-122"/>
              </a:rPr>
              <a:t>0</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重新计算子序列和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s.start ← j+1</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从上子序列结束后开始</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1344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空间复杂度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91960" cy="969803"/>
          </a:xfrm>
        </p:spPr>
        <p:txBody>
          <a:bodyPr>
            <a:normAutofit/>
          </a:bodyPr>
          <a:lstStyle/>
          <a:p>
            <a:pPr algn="just">
              <a:lnSpc>
                <a:spcPct val="110000"/>
              </a:lnSpc>
            </a:pPr>
            <a:r>
              <a:rPr lang="zh-CN" altLang="en-US" sz="2400" b="1" dirty="0"/>
              <a:t>例</a:t>
            </a:r>
            <a:r>
              <a:rPr lang="zh-CN" altLang="en-US" sz="2400" dirty="0"/>
              <a:t>：</a:t>
            </a:r>
            <a:r>
              <a:rPr lang="zh-CN" altLang="zh-CN" sz="2400" dirty="0"/>
              <a:t>假设需要输出由小到大，从</a:t>
            </a:r>
            <a:r>
              <a:rPr lang="en-US" altLang="zh-CN" sz="2400" dirty="0"/>
              <a:t>1 </a:t>
            </a:r>
            <a:r>
              <a:rPr lang="zh-CN" altLang="zh-CN" sz="2400" dirty="0"/>
              <a:t>到</a:t>
            </a:r>
            <a:r>
              <a:rPr lang="en-US" altLang="zh-CN" sz="2400" dirty="0"/>
              <a:t>n</a:t>
            </a:r>
            <a:r>
              <a:rPr lang="zh-CN" altLang="zh-CN" sz="2400" dirty="0"/>
              <a:t>的所有的数字。可用递归调用完成。</a:t>
            </a:r>
            <a:endParaRPr lang="en-US" altLang="zh-CN" sz="2400" dirty="0"/>
          </a:p>
        </p:txBody>
      </p:sp>
      <p:sp>
        <p:nvSpPr>
          <p:cNvPr id="6" name="任意多边形: 形状 5">
            <a:extLst>
              <a:ext uri="{FF2B5EF4-FFF2-40B4-BE49-F238E27FC236}">
                <a16:creationId xmlns:a16="http://schemas.microsoft.com/office/drawing/2014/main" xmlns="" id="{27FD6F10-ABD6-443F-AD55-CDE923DFA604}"/>
              </a:ext>
            </a:extLst>
          </p:cNvPr>
          <p:cNvSpPr/>
          <p:nvPr/>
        </p:nvSpPr>
        <p:spPr>
          <a:xfrm>
            <a:off x="6584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a:t>
            </a: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zh-CN" b="1" spc="-100" dirty="0">
                <a:latin typeface="微软雅黑" panose="020B0503020204020204" pitchFamily="34" charset="-122"/>
                <a:ea typeface="微软雅黑" panose="020B0503020204020204" pitchFamily="34" charset="-122"/>
              </a:rPr>
              <a:t>递归算法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spc="-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初始调用：</a:t>
            </a:r>
            <a:r>
              <a:rPr lang="en-US" altLang="zh-CN" dirty="0" err="1">
                <a:latin typeface="微软雅黑" panose="020B0503020204020204" pitchFamily="34" charset="-122"/>
                <a:ea typeface="微软雅黑" panose="020B0503020204020204" pitchFamily="34" charset="-122"/>
              </a:rPr>
              <a:t>RecursivePrintt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n&gt;0 </a:t>
            </a:r>
            <a:r>
              <a:rPr lang="en-US" altLang="zh-CN" b="1" dirty="0">
                <a:latin typeface="微软雅黑" panose="020B0503020204020204" pitchFamily="34" charset="-122"/>
                <a:ea typeface="微软雅黑" panose="020B0503020204020204" pitchFamily="34" charset="-122"/>
              </a:rPr>
              <a:t>then</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RecursivePrint</a:t>
            </a:r>
            <a:r>
              <a:rPr lang="en-US" altLang="zh-CN" dirty="0">
                <a:latin typeface="微软雅黑" panose="020B0503020204020204" pitchFamily="34" charset="-122"/>
                <a:ea typeface="微软雅黑" panose="020B0503020204020204" pitchFamily="34" charset="-122"/>
              </a:rPr>
              <a:t>(n-1)</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7" name="任意多边形: 形状 6">
            <a:extLst>
              <a:ext uri="{FF2B5EF4-FFF2-40B4-BE49-F238E27FC236}">
                <a16:creationId xmlns:a16="http://schemas.microsoft.com/office/drawing/2014/main" xmlns="" id="{1F4FF27B-8E60-4597-96D2-6EF78BBCC73A}"/>
              </a:ext>
            </a:extLst>
          </p:cNvPr>
          <p:cNvSpPr/>
          <p:nvPr/>
        </p:nvSpPr>
        <p:spPr>
          <a:xfrm>
            <a:off x="62210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en-US" b="1" spc="-100" dirty="0">
                <a:latin typeface="微软雅黑" panose="020B0503020204020204" pitchFamily="34" charset="-122"/>
                <a:ea typeface="微软雅黑" panose="020B0503020204020204" pitchFamily="34" charset="-122"/>
              </a:rPr>
              <a:t>循环</a:t>
            </a:r>
            <a:r>
              <a:rPr lang="zh-CN" altLang="zh-CN" b="1" spc="-100" dirty="0">
                <a:latin typeface="微软雅黑" panose="020B0503020204020204" pitchFamily="34" charset="-122"/>
                <a:ea typeface="微软雅黑" panose="020B0503020204020204" pitchFamily="34" charset="-122"/>
              </a:rPr>
              <a:t>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i←1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n </a:t>
            </a:r>
            <a:r>
              <a:rPr lang="en-US" altLang="zh-CN" b="1" dirty="0">
                <a:latin typeface="微软雅黑" panose="020B0503020204020204" pitchFamily="34" charset="-122"/>
                <a:ea typeface="微软雅黑" panose="020B0503020204020204" pitchFamily="34" charset="-122"/>
              </a:rPr>
              <a:t>do</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endParaRPr lang="zh-CN" altLang="zh-CN" dirty="0"/>
          </a:p>
        </p:txBody>
      </p:sp>
      <p:sp>
        <p:nvSpPr>
          <p:cNvPr id="8" name="内容占位符 4">
            <a:extLst>
              <a:ext uri="{FF2B5EF4-FFF2-40B4-BE49-F238E27FC236}">
                <a16:creationId xmlns:a16="http://schemas.microsoft.com/office/drawing/2014/main" xmlns="" id="{642CB2D5-07AE-42FD-A22D-E8DA321100C2}"/>
              </a:ext>
            </a:extLst>
          </p:cNvPr>
          <p:cNvSpPr txBox="1">
            <a:spLocks/>
          </p:cNvSpPr>
          <p:nvPr/>
        </p:nvSpPr>
        <p:spPr>
          <a:xfrm>
            <a:off x="584224" y="4888526"/>
            <a:ext cx="10967695" cy="1610351"/>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递归</a:t>
            </a:r>
            <a:r>
              <a:rPr lang="zh-CN" altLang="zh-CN" sz="2400" b="1" dirty="0"/>
              <a:t>算法</a:t>
            </a:r>
            <a:r>
              <a:rPr lang="zh-CN" altLang="en-US" sz="2400" dirty="0"/>
              <a:t>：</a:t>
            </a:r>
            <a:r>
              <a:rPr lang="zh-CN" altLang="zh-CN" sz="2400" dirty="0"/>
              <a:t>直到</a:t>
            </a:r>
            <a:r>
              <a:rPr lang="en-US" altLang="zh-CN" sz="2400" dirty="0"/>
              <a:t>n=0</a:t>
            </a:r>
            <a:r>
              <a:rPr lang="zh-CN" altLang="zh-CN" sz="2400" dirty="0"/>
              <a:t>开始返回上一层，并从</a:t>
            </a:r>
            <a:r>
              <a:rPr lang="en-US" altLang="zh-CN" sz="2400" dirty="0"/>
              <a:t>1</a:t>
            </a:r>
            <a:r>
              <a:rPr lang="zh-CN" altLang="zh-CN" sz="2400" dirty="0"/>
              <a:t>开始输出，一直到最后打印</a:t>
            </a:r>
            <a:r>
              <a:rPr lang="en-US" altLang="zh-CN" sz="2400" dirty="0"/>
              <a:t>n</a:t>
            </a:r>
            <a:r>
              <a:rPr lang="zh-CN" altLang="zh-CN" sz="2400" dirty="0"/>
              <a:t>。该函数通常只能执行数万次，就会因递归层数过多，系统栈空间不足而报错</a:t>
            </a:r>
            <a:r>
              <a:rPr lang="zh-CN" altLang="en-US" sz="2400" dirty="0"/>
              <a:t>，也称</a:t>
            </a:r>
            <a:r>
              <a:rPr lang="zh-CN" altLang="en-US" sz="2400" b="1" dirty="0"/>
              <a:t>递归爆栈</a:t>
            </a:r>
            <a:r>
              <a:rPr lang="zh-CN" altLang="en-US" sz="2400" dirty="0"/>
              <a:t>。</a:t>
            </a:r>
            <a:r>
              <a:rPr lang="zh-CN" altLang="zh-CN" sz="2400" dirty="0"/>
              <a:t>因为递归时，每次进入更深一层，都需要将当前空间的状态进行存储</a:t>
            </a:r>
            <a:r>
              <a:rPr lang="zh-CN" altLang="en-US" sz="2400" dirty="0"/>
              <a:t>，</a:t>
            </a:r>
            <a:r>
              <a:rPr lang="zh-CN" altLang="zh-CN" sz="2400" dirty="0"/>
              <a:t>消耗一定的内存空间。</a:t>
            </a:r>
            <a:endParaRPr lang="en-US" altLang="zh-CN" sz="2400" dirty="0"/>
          </a:p>
          <a:p>
            <a:pPr algn="just">
              <a:lnSpc>
                <a:spcPct val="110000"/>
              </a:lnSpc>
              <a:spcBef>
                <a:spcPts val="600"/>
              </a:spcBef>
            </a:pPr>
            <a:r>
              <a:rPr lang="zh-CN" altLang="en-US" sz="2400" b="1" dirty="0"/>
              <a:t>循环算法</a:t>
            </a:r>
            <a:r>
              <a:rPr lang="zh-CN" altLang="en-US" sz="2400" dirty="0"/>
              <a:t>：</a:t>
            </a:r>
            <a:r>
              <a:rPr lang="zh-CN" altLang="zh-CN" sz="2400" dirty="0"/>
              <a:t>只涉及两个变量的维护，循环调用多少次</a:t>
            </a:r>
            <a:r>
              <a:rPr lang="zh-CN" altLang="en-US" sz="2400" dirty="0"/>
              <a:t>，</a:t>
            </a:r>
            <a:r>
              <a:rPr lang="zh-CN" altLang="zh-CN" sz="2400" dirty="0"/>
              <a:t>内存</a:t>
            </a:r>
            <a:r>
              <a:rPr lang="zh-CN" altLang="en-US" sz="2400" dirty="0"/>
              <a:t>消耗也</a:t>
            </a:r>
            <a:r>
              <a:rPr lang="zh-CN" altLang="zh-CN" sz="2400" dirty="0"/>
              <a:t>不变。</a:t>
            </a:r>
            <a:r>
              <a:rPr lang="zh-CN" altLang="en-US" sz="2400" dirty="0"/>
              <a:t>不会</a:t>
            </a:r>
            <a:r>
              <a:rPr lang="zh-CN" altLang="zh-CN" sz="2400" dirty="0"/>
              <a:t>内存溢出。</a:t>
            </a:r>
            <a:endParaRPr lang="en-US" altLang="zh-CN" sz="2400" dirty="0"/>
          </a:p>
        </p:txBody>
      </p:sp>
    </p:spTree>
    <p:extLst>
      <p:ext uri="{BB962C8B-B14F-4D97-AF65-F5344CB8AC3E}">
        <p14:creationId xmlns:p14="http://schemas.microsoft.com/office/powerpoint/2010/main" val="3297489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1.5  </a:t>
            </a:r>
            <a:r>
              <a:rPr lang="zh-CN" altLang="en-US" sz="2800" dirty="0"/>
              <a:t>应用场景：数据挖掘</a:t>
            </a:r>
          </a:p>
        </p:txBody>
      </p:sp>
      <p:sp>
        <p:nvSpPr>
          <p:cNvPr id="3" name="副标题 2"/>
          <p:cNvSpPr>
            <a:spLocks noGrp="1"/>
          </p:cNvSpPr>
          <p:nvPr>
            <p:ph type="subTitle" idx="1"/>
          </p:nvPr>
        </p:nvSpPr>
        <p:spPr/>
        <p:txBody>
          <a:bodyPr/>
          <a:lstStyle/>
          <a:p>
            <a:r>
              <a:rPr lang="en-US" altLang="zh-CN" dirty="0"/>
              <a:t>1.5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ctr">
              <a:lnSpc>
                <a:spcPct val="110000"/>
              </a:lnSpc>
            </a:pPr>
            <a:r>
              <a:rPr lang="zh-CN" altLang="en-US" sz="2400" dirty="0"/>
              <a:t>用户画像：基于用户线上行为数据抽象出他</a:t>
            </a:r>
            <a:r>
              <a:rPr lang="en-US" altLang="zh-CN" sz="2400" dirty="0"/>
              <a:t>/</a:t>
            </a:r>
            <a:r>
              <a:rPr lang="zh-CN" altLang="en-US" sz="2400" dirty="0"/>
              <a:t>她的信息全貌</a:t>
            </a:r>
            <a:endParaRPr lang="en-US" altLang="zh-CN" sz="2400" dirty="0"/>
          </a:p>
        </p:txBody>
      </p:sp>
      <p:pic>
        <p:nvPicPr>
          <p:cNvPr id="6" name="图片 5">
            <a:extLst>
              <a:ext uri="{FF2B5EF4-FFF2-40B4-BE49-F238E27FC236}">
                <a16:creationId xmlns:a16="http://schemas.microsoft.com/office/drawing/2014/main" xmlns="" id="{A64D1BB0-0B27-4695-82D2-F217C418A6D4}"/>
              </a:ext>
            </a:extLst>
          </p:cNvPr>
          <p:cNvPicPr>
            <a:picLocks noChangeAspect="1"/>
          </p:cNvPicPr>
          <p:nvPr/>
        </p:nvPicPr>
        <p:blipFill rotWithShape="1">
          <a:blip r:embed="rId2"/>
          <a:srcRect l="8965" t="12333" r="40274" b="4700"/>
          <a:stretch/>
        </p:blipFill>
        <p:spPr>
          <a:xfrm>
            <a:off x="3912316" y="2002180"/>
            <a:ext cx="4367367" cy="4031204"/>
          </a:xfrm>
          <a:prstGeom prst="rect">
            <a:avLst/>
          </a:prstGeom>
        </p:spPr>
      </p:pic>
      <p:grpSp>
        <p:nvGrpSpPr>
          <p:cNvPr id="21" name="组合 20">
            <a:extLst>
              <a:ext uri="{FF2B5EF4-FFF2-40B4-BE49-F238E27FC236}">
                <a16:creationId xmlns:a16="http://schemas.microsoft.com/office/drawing/2014/main" xmlns="" id="{C35FB8BB-C551-4689-BB4C-00188B664640}"/>
              </a:ext>
            </a:extLst>
          </p:cNvPr>
          <p:cNvGrpSpPr/>
          <p:nvPr/>
        </p:nvGrpSpPr>
        <p:grpSpPr>
          <a:xfrm>
            <a:off x="9180185" y="2101677"/>
            <a:ext cx="2173615" cy="3694631"/>
            <a:chOff x="9344918" y="1878373"/>
            <a:chExt cx="2561017" cy="4233221"/>
          </a:xfrm>
        </p:grpSpPr>
        <p:sp>
          <p:nvSpPr>
            <p:cNvPr id="7" name="椭圆 6">
              <a:extLst>
                <a:ext uri="{FF2B5EF4-FFF2-40B4-BE49-F238E27FC236}">
                  <a16:creationId xmlns:a16="http://schemas.microsoft.com/office/drawing/2014/main" xmlns="" id="{5650D6DF-4F45-4BC4-B07A-6E7CB4E1B568}"/>
                </a:ext>
              </a:extLst>
            </p:cNvPr>
            <p:cNvSpPr/>
            <p:nvPr/>
          </p:nvSpPr>
          <p:spPr>
            <a:xfrm>
              <a:off x="9344918" y="1878373"/>
              <a:ext cx="845820" cy="830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基本属性</a:t>
              </a:r>
            </a:p>
          </p:txBody>
        </p:sp>
        <p:sp>
          <p:nvSpPr>
            <p:cNvPr id="10" name="椭圆 9">
              <a:extLst>
                <a:ext uri="{FF2B5EF4-FFF2-40B4-BE49-F238E27FC236}">
                  <a16:creationId xmlns:a16="http://schemas.microsoft.com/office/drawing/2014/main" xmlns="" id="{05923AB2-ADF2-4299-95FC-7791906C32B9}"/>
                </a:ext>
              </a:extLst>
            </p:cNvPr>
            <p:cNvSpPr/>
            <p:nvPr/>
          </p:nvSpPr>
          <p:spPr>
            <a:xfrm>
              <a:off x="10657984" y="2393194"/>
              <a:ext cx="845820" cy="830916"/>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购买能力</a:t>
              </a:r>
            </a:p>
          </p:txBody>
        </p:sp>
        <p:sp>
          <p:nvSpPr>
            <p:cNvPr id="11" name="椭圆 10">
              <a:extLst>
                <a:ext uri="{FF2B5EF4-FFF2-40B4-BE49-F238E27FC236}">
                  <a16:creationId xmlns:a16="http://schemas.microsoft.com/office/drawing/2014/main" xmlns="" id="{E197A416-13E7-49D5-B71A-D1302E37E185}"/>
                </a:ext>
              </a:extLst>
            </p:cNvPr>
            <p:cNvSpPr/>
            <p:nvPr/>
          </p:nvSpPr>
          <p:spPr>
            <a:xfrm>
              <a:off x="9536706" y="3274337"/>
              <a:ext cx="845820" cy="830916"/>
            </a:xfrm>
            <a:prstGeom prst="ellipse">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行为特征</a:t>
              </a:r>
            </a:p>
          </p:txBody>
        </p:sp>
        <p:sp>
          <p:nvSpPr>
            <p:cNvPr id="12" name="椭圆 11">
              <a:extLst>
                <a:ext uri="{FF2B5EF4-FFF2-40B4-BE49-F238E27FC236}">
                  <a16:creationId xmlns:a16="http://schemas.microsoft.com/office/drawing/2014/main" xmlns="" id="{BD60E9A0-4ADD-4201-A776-54BFEA836EDC}"/>
                </a:ext>
              </a:extLst>
            </p:cNvPr>
            <p:cNvSpPr/>
            <p:nvPr/>
          </p:nvSpPr>
          <p:spPr>
            <a:xfrm>
              <a:off x="10773086" y="3851920"/>
              <a:ext cx="845821" cy="830916"/>
            </a:xfrm>
            <a:prstGeom prst="ellips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社交网络</a:t>
              </a:r>
            </a:p>
          </p:txBody>
        </p:sp>
        <p:sp>
          <p:nvSpPr>
            <p:cNvPr id="13" name="椭圆 12">
              <a:extLst>
                <a:ext uri="{FF2B5EF4-FFF2-40B4-BE49-F238E27FC236}">
                  <a16:creationId xmlns:a16="http://schemas.microsoft.com/office/drawing/2014/main" xmlns="" id="{7DF53430-A533-4924-B0A3-288130CA51DC}"/>
                </a:ext>
              </a:extLst>
            </p:cNvPr>
            <p:cNvSpPr/>
            <p:nvPr/>
          </p:nvSpPr>
          <p:spPr>
            <a:xfrm>
              <a:off x="9633574" y="4664987"/>
              <a:ext cx="845820" cy="83091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心理特征</a:t>
              </a:r>
            </a:p>
          </p:txBody>
        </p:sp>
        <p:sp>
          <p:nvSpPr>
            <p:cNvPr id="14" name="椭圆 13">
              <a:extLst>
                <a:ext uri="{FF2B5EF4-FFF2-40B4-BE49-F238E27FC236}">
                  <a16:creationId xmlns:a16="http://schemas.microsoft.com/office/drawing/2014/main" xmlns="" id="{053D90A4-6D38-4BBB-8B84-93664C6162B0}"/>
                </a:ext>
              </a:extLst>
            </p:cNvPr>
            <p:cNvSpPr/>
            <p:nvPr/>
          </p:nvSpPr>
          <p:spPr>
            <a:xfrm>
              <a:off x="11060116" y="5280678"/>
              <a:ext cx="845819" cy="83091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兴趣爱好</a:t>
              </a:r>
            </a:p>
          </p:txBody>
        </p:sp>
        <p:sp>
          <p:nvSpPr>
            <p:cNvPr id="15" name="弧形 14">
              <a:extLst>
                <a:ext uri="{FF2B5EF4-FFF2-40B4-BE49-F238E27FC236}">
                  <a16:creationId xmlns:a16="http://schemas.microsoft.com/office/drawing/2014/main" xmlns="" id="{1FA45820-B2B6-492C-B408-31C267595423}"/>
                </a:ext>
              </a:extLst>
            </p:cNvPr>
            <p:cNvSpPr/>
            <p:nvPr/>
          </p:nvSpPr>
          <p:spPr>
            <a:xfrm rot="212706">
              <a:off x="9660565" y="2269239"/>
              <a:ext cx="1337310" cy="914400"/>
            </a:xfrm>
            <a:prstGeom prst="arc">
              <a:avLst>
                <a:gd name="adj1" fmla="val 14178597"/>
                <a:gd name="adj2" fmla="val 19812373"/>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xmlns="" id="{60C16C5F-BF13-447B-9382-CFEE52F7F2F3}"/>
                </a:ext>
              </a:extLst>
            </p:cNvPr>
            <p:cNvSpPr/>
            <p:nvPr/>
          </p:nvSpPr>
          <p:spPr>
            <a:xfrm>
              <a:off x="9924759" y="3182817"/>
              <a:ext cx="1146118" cy="168244"/>
            </a:xfrm>
            <a:custGeom>
              <a:avLst/>
              <a:gdLst>
                <a:gd name="connsiteX0" fmla="*/ 1004079 w 1011160"/>
                <a:gd name="connsiteY0" fmla="*/ 0 h 193431"/>
                <a:gd name="connsiteX1" fmla="*/ 986495 w 1011160"/>
                <a:gd name="connsiteY1" fmla="*/ 131885 h 193431"/>
                <a:gd name="connsiteX2" fmla="*/ 801856 w 1011160"/>
                <a:gd name="connsiteY2" fmla="*/ 184639 h 193431"/>
                <a:gd name="connsiteX3" fmla="*/ 362241 w 1011160"/>
                <a:gd name="connsiteY3" fmla="*/ 114300 h 193431"/>
                <a:gd name="connsiteX4" fmla="*/ 54510 w 1011160"/>
                <a:gd name="connsiteY4" fmla="*/ 158262 h 193431"/>
                <a:gd name="connsiteX5" fmla="*/ 1756 w 1011160"/>
                <a:gd name="connsiteY5" fmla="*/ 193431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60" h="193431">
                  <a:moveTo>
                    <a:pt x="1004079" y="0"/>
                  </a:moveTo>
                  <a:cubicBezTo>
                    <a:pt x="1012139" y="50556"/>
                    <a:pt x="1020199" y="101112"/>
                    <a:pt x="986495" y="131885"/>
                  </a:cubicBezTo>
                  <a:cubicBezTo>
                    <a:pt x="952791" y="162658"/>
                    <a:pt x="905898" y="187570"/>
                    <a:pt x="801856" y="184639"/>
                  </a:cubicBezTo>
                  <a:cubicBezTo>
                    <a:pt x="697814" y="181708"/>
                    <a:pt x="486799" y="118696"/>
                    <a:pt x="362241" y="114300"/>
                  </a:cubicBezTo>
                  <a:cubicBezTo>
                    <a:pt x="237683" y="109904"/>
                    <a:pt x="114591" y="145074"/>
                    <a:pt x="54510" y="158262"/>
                  </a:cubicBezTo>
                  <a:cubicBezTo>
                    <a:pt x="-5571" y="171450"/>
                    <a:pt x="-1908" y="182440"/>
                    <a:pt x="1756" y="193431"/>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xmlns="" id="{3E353A0B-BCA8-4AE5-8889-FD0BD8A7BC08}"/>
                </a:ext>
              </a:extLst>
            </p:cNvPr>
            <p:cNvSpPr/>
            <p:nvPr/>
          </p:nvSpPr>
          <p:spPr>
            <a:xfrm>
              <a:off x="9935308" y="4018085"/>
              <a:ext cx="1222130" cy="193430"/>
            </a:xfrm>
            <a:custGeom>
              <a:avLst/>
              <a:gdLst>
                <a:gd name="connsiteX0" fmla="*/ 0 w 782515"/>
                <a:gd name="connsiteY0" fmla="*/ 0 h 186086"/>
                <a:gd name="connsiteX1" fmla="*/ 96715 w 782515"/>
                <a:gd name="connsiteY1" fmla="*/ 158261 h 186086"/>
                <a:gd name="connsiteX2" fmla="*/ 307730 w 782515"/>
                <a:gd name="connsiteY2" fmla="*/ 184638 h 186086"/>
                <a:gd name="connsiteX3" fmla="*/ 782515 w 782515"/>
                <a:gd name="connsiteY3" fmla="*/ 140677 h 186086"/>
              </a:gdLst>
              <a:ahLst/>
              <a:cxnLst>
                <a:cxn ang="0">
                  <a:pos x="connsiteX0" y="connsiteY0"/>
                </a:cxn>
                <a:cxn ang="0">
                  <a:pos x="connsiteX1" y="connsiteY1"/>
                </a:cxn>
                <a:cxn ang="0">
                  <a:pos x="connsiteX2" y="connsiteY2"/>
                </a:cxn>
                <a:cxn ang="0">
                  <a:pos x="connsiteX3" y="connsiteY3"/>
                </a:cxn>
              </a:cxnLst>
              <a:rect l="l" t="t" r="r" b="b"/>
              <a:pathLst>
                <a:path w="782515" h="186086">
                  <a:moveTo>
                    <a:pt x="0" y="0"/>
                  </a:moveTo>
                  <a:cubicBezTo>
                    <a:pt x="22713" y="63744"/>
                    <a:pt x="45427" y="127488"/>
                    <a:pt x="96715" y="158261"/>
                  </a:cubicBezTo>
                  <a:cubicBezTo>
                    <a:pt x="148003" y="189034"/>
                    <a:pt x="193430" y="187569"/>
                    <a:pt x="307730" y="184638"/>
                  </a:cubicBezTo>
                  <a:cubicBezTo>
                    <a:pt x="422030" y="181707"/>
                    <a:pt x="602272" y="161192"/>
                    <a:pt x="782515" y="140677"/>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xmlns="" id="{37570D23-7AD2-4AD0-8632-7B8447DE1D60}"/>
                </a:ext>
              </a:extLst>
            </p:cNvPr>
            <p:cNvSpPr/>
            <p:nvPr/>
          </p:nvSpPr>
          <p:spPr>
            <a:xfrm>
              <a:off x="10163908" y="4615962"/>
              <a:ext cx="993530" cy="264068"/>
            </a:xfrm>
            <a:custGeom>
              <a:avLst/>
              <a:gdLst>
                <a:gd name="connsiteX0" fmla="*/ 993530 w 993530"/>
                <a:gd name="connsiteY0" fmla="*/ 0 h 264068"/>
                <a:gd name="connsiteX1" fmla="*/ 905607 w 993530"/>
                <a:gd name="connsiteY1" fmla="*/ 140676 h 264068"/>
                <a:gd name="connsiteX2" fmla="*/ 685800 w 993530"/>
                <a:gd name="connsiteY2" fmla="*/ 211015 h 264068"/>
                <a:gd name="connsiteX3" fmla="*/ 360484 w 993530"/>
                <a:gd name="connsiteY3" fmla="*/ 263769 h 264068"/>
                <a:gd name="connsiteX4" fmla="*/ 0 w 993530"/>
                <a:gd name="connsiteY4" fmla="*/ 228600 h 26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30" h="264068">
                  <a:moveTo>
                    <a:pt x="993530" y="0"/>
                  </a:moveTo>
                  <a:cubicBezTo>
                    <a:pt x="975212" y="52753"/>
                    <a:pt x="956895" y="105507"/>
                    <a:pt x="905607" y="140676"/>
                  </a:cubicBezTo>
                  <a:cubicBezTo>
                    <a:pt x="854319" y="175845"/>
                    <a:pt x="776654" y="190500"/>
                    <a:pt x="685800" y="211015"/>
                  </a:cubicBezTo>
                  <a:cubicBezTo>
                    <a:pt x="594946" y="231530"/>
                    <a:pt x="474784" y="260838"/>
                    <a:pt x="360484" y="263769"/>
                  </a:cubicBezTo>
                  <a:cubicBezTo>
                    <a:pt x="246184" y="266700"/>
                    <a:pt x="123092" y="247650"/>
                    <a:pt x="0" y="228600"/>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xmlns="" id="{68A3456D-28F3-4D82-8400-F8E8BB30651B}"/>
                </a:ext>
              </a:extLst>
            </p:cNvPr>
            <p:cNvSpPr/>
            <p:nvPr/>
          </p:nvSpPr>
          <p:spPr>
            <a:xfrm>
              <a:off x="10207867" y="5380891"/>
              <a:ext cx="993529" cy="275659"/>
            </a:xfrm>
            <a:custGeom>
              <a:avLst/>
              <a:gdLst>
                <a:gd name="connsiteX0" fmla="*/ 0 w 668216"/>
                <a:gd name="connsiteY0" fmla="*/ 0 h 195914"/>
                <a:gd name="connsiteX1" fmla="*/ 325316 w 668216"/>
                <a:gd name="connsiteY1" fmla="*/ 175846 h 195914"/>
                <a:gd name="connsiteX2" fmla="*/ 668216 w 668216"/>
                <a:gd name="connsiteY2" fmla="*/ 184639 h 195914"/>
              </a:gdLst>
              <a:ahLst/>
              <a:cxnLst>
                <a:cxn ang="0">
                  <a:pos x="connsiteX0" y="connsiteY0"/>
                </a:cxn>
                <a:cxn ang="0">
                  <a:pos x="connsiteX1" y="connsiteY1"/>
                </a:cxn>
                <a:cxn ang="0">
                  <a:pos x="connsiteX2" y="connsiteY2"/>
                </a:cxn>
              </a:cxnLst>
              <a:rect l="l" t="t" r="r" b="b"/>
              <a:pathLst>
                <a:path w="668216" h="195914">
                  <a:moveTo>
                    <a:pt x="0" y="0"/>
                  </a:moveTo>
                  <a:cubicBezTo>
                    <a:pt x="106973" y="72536"/>
                    <a:pt x="213947" y="145073"/>
                    <a:pt x="325316" y="175846"/>
                  </a:cubicBezTo>
                  <a:cubicBezTo>
                    <a:pt x="436685" y="206619"/>
                    <a:pt x="552450" y="195629"/>
                    <a:pt x="668216" y="184639"/>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xmlns="" id="{90C9C295-8D62-46D6-ACE9-B38CA510D7E7}"/>
              </a:ext>
            </a:extLst>
          </p:cNvPr>
          <p:cNvPicPr>
            <a:picLocks noChangeAspect="1"/>
          </p:cNvPicPr>
          <p:nvPr/>
        </p:nvPicPr>
        <p:blipFill>
          <a:blip r:embed="rId3"/>
          <a:stretch>
            <a:fillRect/>
          </a:stretch>
        </p:blipFill>
        <p:spPr>
          <a:xfrm>
            <a:off x="0" y="2101677"/>
            <a:ext cx="3442633" cy="3442633"/>
          </a:xfrm>
          <a:prstGeom prst="rect">
            <a:avLst/>
          </a:prstGeom>
        </p:spPr>
      </p:pic>
      <p:sp>
        <p:nvSpPr>
          <p:cNvPr id="22" name="任意多边形: 形状 21">
            <a:extLst>
              <a:ext uri="{FF2B5EF4-FFF2-40B4-BE49-F238E27FC236}">
                <a16:creationId xmlns:a16="http://schemas.microsoft.com/office/drawing/2014/main" xmlns="" id="{FBA5808E-FD70-4AED-8594-8E55F89ADE50}"/>
              </a:ext>
            </a:extLst>
          </p:cNvPr>
          <p:cNvSpPr/>
          <p:nvPr/>
        </p:nvSpPr>
        <p:spPr>
          <a:xfrm rot="16200000">
            <a:off x="3466220"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xmlns="" id="{9064963B-7F9D-4B22-9B4B-EB6837CCC5D3}"/>
              </a:ext>
            </a:extLst>
          </p:cNvPr>
          <p:cNvSpPr/>
          <p:nvPr/>
        </p:nvSpPr>
        <p:spPr>
          <a:xfrm rot="16200000">
            <a:off x="8654537"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9703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1.6  </a:t>
            </a:r>
            <a:r>
              <a:rPr lang="zh-CN" altLang="en-US" sz="2800" dirty="0"/>
              <a:t>小结</a:t>
            </a:r>
          </a:p>
        </p:txBody>
      </p:sp>
      <p:sp>
        <p:nvSpPr>
          <p:cNvPr id="14" name="副标题 13"/>
          <p:cNvSpPr>
            <a:spLocks noGrp="1"/>
          </p:cNvSpPr>
          <p:nvPr>
            <p:ph type="subTitle" idx="1"/>
          </p:nvPr>
        </p:nvSpPr>
        <p:spPr/>
        <p:txBody>
          <a:bodyPr/>
          <a:lstStyle/>
          <a:p>
            <a:r>
              <a:rPr lang="en-US" altLang="zh-CN" dirty="0"/>
              <a:t>1.6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algn="just" eaLnBrk="0" fontAlgn="base" hangingPunct="0">
              <a:lnSpc>
                <a:spcPct val="110000"/>
              </a:lnSpc>
              <a:spcAft>
                <a:spcPct val="0"/>
              </a:spcAft>
            </a:pPr>
            <a:r>
              <a:rPr lang="zh-CN" altLang="zh-CN" sz="2400" dirty="0"/>
              <a:t>本章主要介绍了数据结构及算法分析两个重要概念</a:t>
            </a:r>
            <a:r>
              <a:rPr lang="zh-CN" altLang="en-US" sz="2400" dirty="0"/>
              <a:t>：</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数据结构</a:t>
            </a:r>
            <a:r>
              <a:rPr lang="zh-CN" altLang="en-US" sz="2400" dirty="0"/>
              <a:t>：</a:t>
            </a:r>
            <a:r>
              <a:rPr lang="zh-CN" altLang="zh-CN" sz="2400" dirty="0"/>
              <a:t>一组具有特定关系的同类数据元素的集合</a:t>
            </a:r>
            <a:r>
              <a:rPr lang="zh-CN" altLang="en-US" sz="2400" dirty="0"/>
              <a:t>，</a:t>
            </a:r>
            <a:r>
              <a:rPr lang="zh-CN" altLang="zh-CN" sz="2400" dirty="0"/>
              <a:t>其主要研究数据的逻辑结构、数据的存储结构及其操作定义与实现</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逻辑结构</a:t>
            </a:r>
            <a:r>
              <a:rPr lang="zh-CN" altLang="en-US" sz="2400" dirty="0"/>
              <a:t>：</a:t>
            </a:r>
            <a:r>
              <a:rPr lang="zh-CN" altLang="zh-CN" sz="2400" dirty="0"/>
              <a:t>包括集合、线性结构、树形结构和图形结构</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存储结构</a:t>
            </a:r>
            <a:r>
              <a:rPr lang="zh-CN" altLang="en-US" sz="2400" dirty="0"/>
              <a:t>：</a:t>
            </a:r>
            <a:r>
              <a:rPr lang="zh-CN" altLang="zh-CN" sz="2400" dirty="0"/>
              <a:t>包括顺序存储、链接存储、索引存储及散列存储</a:t>
            </a:r>
            <a:r>
              <a:rPr lang="zh-CN" altLang="en-US" sz="2400" dirty="0"/>
              <a:t>（也称哈希存储）</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操作</a:t>
            </a:r>
            <a:r>
              <a:rPr lang="zh-CN" altLang="zh-CN" sz="2400" dirty="0"/>
              <a:t>（也称</a:t>
            </a:r>
            <a:r>
              <a:rPr lang="zh-CN" altLang="zh-CN" sz="2400" b="1" dirty="0"/>
              <a:t>运算</a:t>
            </a:r>
            <a:r>
              <a:rPr lang="zh-CN" altLang="zh-CN" sz="2400" dirty="0"/>
              <a:t>）</a:t>
            </a:r>
            <a:r>
              <a:rPr lang="zh-CN" altLang="en-US" sz="2400" dirty="0"/>
              <a:t>：</a:t>
            </a:r>
            <a:r>
              <a:rPr lang="zh-CN" altLang="zh-CN" sz="2400" dirty="0"/>
              <a:t>包括操作的定义</a:t>
            </a:r>
            <a:r>
              <a:rPr lang="zh-CN" altLang="en-US" sz="2400" dirty="0"/>
              <a:t>与</a:t>
            </a:r>
            <a:r>
              <a:rPr lang="zh-CN" altLang="zh-CN" sz="2400" dirty="0"/>
              <a:t>实现</a:t>
            </a:r>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算法分析</a:t>
            </a:r>
            <a:r>
              <a:rPr lang="zh-CN" altLang="en-US" sz="2400" dirty="0"/>
              <a:t>：</a:t>
            </a:r>
            <a:r>
              <a:rPr lang="zh-CN" altLang="zh-CN" sz="2400" dirty="0"/>
              <a:t>对一个算法的时间和空间复杂度作定量分析，来衡量算法的优劣</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en-US" sz="2400" b="1" dirty="0"/>
              <a:t>算法</a:t>
            </a:r>
            <a:r>
              <a:rPr lang="zh-CN" altLang="zh-CN" sz="2400" b="1" dirty="0"/>
              <a:t>分析的方法</a:t>
            </a:r>
            <a:r>
              <a:rPr lang="zh-CN" altLang="en-US" sz="2400" dirty="0"/>
              <a:t>：</a:t>
            </a:r>
            <a:r>
              <a:rPr lang="zh-CN" altLang="zh-CN" sz="2400" dirty="0"/>
              <a:t>通常采用渐近表示法分析算法复杂度的增长趋势</a:t>
            </a:r>
            <a:r>
              <a:rPr lang="zh-CN" altLang="en-US" sz="2400" dirty="0"/>
              <a:t>，一般使用大</a:t>
            </a:r>
            <a:r>
              <a:rPr lang="en-US" altLang="zh-CN" sz="2400" dirty="0"/>
              <a:t>O</a:t>
            </a:r>
            <a:r>
              <a:rPr lang="zh-CN" altLang="en-US" sz="2400" dirty="0"/>
              <a:t>表示法</a:t>
            </a:r>
            <a:endParaRPr lang="zh-CN" altLang="zh-CN" sz="2400" dirty="0"/>
          </a:p>
        </p:txBody>
      </p:sp>
    </p:spTree>
    <p:extLst>
      <p:ext uri="{BB962C8B-B14F-4D97-AF65-F5344CB8AC3E}">
        <p14:creationId xmlns:p14="http://schemas.microsoft.com/office/powerpoint/2010/main" val="2701020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716967"/>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问题求解</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数据结构定义</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算法分析及优化</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文本占位符 3"/>
          <p:cNvSpPr>
            <a:spLocks noGrp="1"/>
          </p:cNvSpPr>
          <p:nvPr>
            <p:ph type="body" idx="10"/>
          </p:nvPr>
        </p:nvSpPr>
        <p:spPr/>
        <p:txBody>
          <a:bodyPr/>
          <a:lstStyle/>
          <a:p>
            <a:endParaRPr lang="zh-CN" altLang="en-US" dirty="0"/>
          </a:p>
        </p:txBody>
      </p:sp>
      <p:pic>
        <p:nvPicPr>
          <p:cNvPr id="1026" name="Picture 2" descr="写给大一小白的 汉诺塔问题 C++详解（动画演示）_枯木何日可逢春的博客-CSDN博客_汉诺塔问题动画演示">
            <a:extLst>
              <a:ext uri="{FF2B5EF4-FFF2-40B4-BE49-F238E27FC236}">
                <a16:creationId xmlns:a16="http://schemas.microsoft.com/office/drawing/2014/main" xmlns="" id="{90F38DF3-4AC4-45D7-AA95-F29B4DFA536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6168" y="1377650"/>
            <a:ext cx="4009525" cy="400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cel VBA玩游戏学编程之汉诺塔 动画与递归 以及用户交互设计 郑广学汉诺塔 | VBA永远的神">
            <a:extLst>
              <a:ext uri="{FF2B5EF4-FFF2-40B4-BE49-F238E27FC236}">
                <a16:creationId xmlns:a16="http://schemas.microsoft.com/office/drawing/2014/main" xmlns="" id="{C995AAF7-915B-43C4-9B46-D481B4420FB5}"/>
              </a:ext>
            </a:extLst>
          </p:cNvPr>
          <p:cNvPicPr>
            <a:picLocks noGrp="1" noChangeAspect="1" noChangeArrowheads="1" noCrop="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615195" y="1377650"/>
            <a:ext cx="4254051" cy="505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a:t>
            </a:r>
            <a:r>
              <a:rPr lang="zh-CN" altLang="zh-CN" sz="2400" dirty="0"/>
              <a:t>顾客如何能快速找到想要购买的商品，超市又是如何实现方便补货呢？</a:t>
            </a:r>
            <a:endParaRPr lang="en-US" altLang="zh-CN" sz="2400" dirty="0"/>
          </a:p>
          <a:p>
            <a:pPr>
              <a:lnSpc>
                <a:spcPct val="110000"/>
              </a:lnSpc>
            </a:pPr>
            <a:r>
              <a:rPr lang="zh-CN" altLang="en-US" sz="2400" b="1" dirty="0"/>
              <a:t>关键</a:t>
            </a:r>
            <a:r>
              <a:rPr lang="zh-CN" altLang="en-US" sz="2400" dirty="0"/>
              <a:t>：如何陈列商品</a:t>
            </a:r>
            <a:endParaRPr lang="en-US" altLang="zh-CN" sz="2400" dirty="0"/>
          </a:p>
          <a:p>
            <a:pPr>
              <a:lnSpc>
                <a:spcPct val="110000"/>
              </a:lnSpc>
            </a:pPr>
            <a:r>
              <a:rPr lang="zh-CN" altLang="en-US" sz="2400" b="1" dirty="0"/>
              <a:t>商品分类</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xmlns="" id="{F5F83A1A-F4BF-4906-BC68-05760B2E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569" y="2646484"/>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63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商品陈列</a:t>
            </a:r>
            <a:r>
              <a:rPr lang="zh-CN" altLang="en-US" sz="2400" dirty="0"/>
              <a:t>：</a:t>
            </a:r>
            <a:endParaRPr lang="en-US" altLang="zh-CN" sz="2400" dirty="0"/>
          </a:p>
          <a:p>
            <a:pPr lvl="1">
              <a:lnSpc>
                <a:spcPct val="110000"/>
              </a:lnSpc>
            </a:pPr>
            <a:r>
              <a:rPr lang="zh-CN" altLang="zh-CN" sz="2400" dirty="0">
                <a:latin typeface="微软雅黑" panose="020B0503020204020204" pitchFamily="34" charset="-122"/>
                <a:ea typeface="微软雅黑" panose="020B0503020204020204" pitchFamily="34" charset="-122"/>
              </a:rPr>
              <a:t>商品分类陈列原则</a:t>
            </a:r>
            <a:r>
              <a:rPr lang="zh-CN" altLang="en-US" sz="2400" dirty="0">
                <a:latin typeface="微软雅黑" panose="020B0503020204020204" pitchFamily="34" charset="-122"/>
                <a:ea typeface="微软雅黑" panose="020B0503020204020204" pitchFamily="34" charset="-122"/>
              </a:rPr>
              <a:t>：按照商品的分类层次，大区域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小区域</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zh-CN" sz="2400" dirty="0">
                <a:latin typeface="微软雅黑" panose="020B0503020204020204" pitchFamily="34" charset="-122"/>
                <a:ea typeface="微软雅黑" panose="020B0503020204020204" pitchFamily="34" charset="-122"/>
              </a:rPr>
              <a:t>价格按序排列原则</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由上至下、由左向右，价格由低到高陈列</a:t>
            </a:r>
          </a:p>
          <a:p>
            <a:pPr lvl="1">
              <a:lnSpc>
                <a:spcPct val="110000"/>
              </a:lnSpc>
            </a:pPr>
            <a:r>
              <a:rPr lang="zh-CN" altLang="zh-CN" sz="2400" dirty="0">
                <a:latin typeface="微软雅黑" panose="020B0503020204020204" pitchFamily="34" charset="-122"/>
                <a:ea typeface="微软雅黑" panose="020B0503020204020204" pitchFamily="34" charset="-122"/>
              </a:rPr>
              <a:t>先进先出陈列原则</a:t>
            </a:r>
            <a:r>
              <a:rPr lang="zh-CN" altLang="en-US" sz="2400" dirty="0">
                <a:latin typeface="微软雅黑" panose="020B0503020204020204" pitchFamily="34" charset="-122"/>
                <a:ea typeface="微软雅黑" panose="020B0503020204020204" pitchFamily="34" charset="-122"/>
              </a:rPr>
              <a:t>：对于</a:t>
            </a:r>
            <a:r>
              <a:rPr lang="zh-CN" altLang="zh-CN" sz="2400" dirty="0">
                <a:latin typeface="微软雅黑" panose="020B0503020204020204" pitchFamily="34" charset="-122"/>
                <a:ea typeface="微软雅黑" panose="020B0503020204020204" pitchFamily="34" charset="-122"/>
              </a:rPr>
              <a:t>同一种商品</a:t>
            </a:r>
            <a:r>
              <a:rPr lang="zh-CN" altLang="en-US" sz="2400" dirty="0">
                <a:latin typeface="微软雅黑" panose="020B0503020204020204" pitchFamily="34" charset="-122"/>
                <a:ea typeface="微软雅黑" panose="020B0503020204020204" pitchFamily="34" charset="-122"/>
              </a:rPr>
              <a:t>，先</a:t>
            </a:r>
            <a:r>
              <a:rPr lang="zh-CN" altLang="zh-CN" sz="2400" dirty="0">
                <a:latin typeface="微软雅黑" panose="020B0503020204020204" pitchFamily="34" charset="-122"/>
                <a:ea typeface="微软雅黑" panose="020B0503020204020204" pitchFamily="34" charset="-122"/>
              </a:rPr>
              <a:t>摆放</a:t>
            </a:r>
            <a:r>
              <a:rPr lang="zh-CN" altLang="en-US" sz="2400" dirty="0">
                <a:latin typeface="微软雅黑" panose="020B0503020204020204" pitchFamily="34" charset="-122"/>
                <a:ea typeface="微软雅黑" panose="020B0503020204020204" pitchFamily="34" charset="-122"/>
              </a:rPr>
              <a:t>的，客户先取到</a:t>
            </a:r>
            <a:endParaRPr lang="zh-CN"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400" dirty="0">
                <a:latin typeface="微软雅黑" panose="020B0503020204020204" pitchFamily="34" charset="-122"/>
                <a:ea typeface="微软雅黑" panose="020B0503020204020204" pitchFamily="34" charset="-122"/>
              </a:rPr>
              <a:t>特价区：无序（乱放）</a:t>
            </a:r>
            <a:endParaRPr lang="zh-CN"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b="1" dirty="0"/>
              <a:t>问题</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a:extLst>
              <a:ext uri="{FF2B5EF4-FFF2-40B4-BE49-F238E27FC236}">
                <a16:creationId xmlns:a16="http://schemas.microsoft.com/office/drawing/2014/main" xmlns="" id="{51E3DA34-B96A-4CBB-BEFD-683A9F1EBF2E}"/>
              </a:ext>
            </a:extLst>
          </p:cNvPr>
          <p:cNvGrpSpPr/>
          <p:nvPr/>
        </p:nvGrpSpPr>
        <p:grpSpPr>
          <a:xfrm>
            <a:off x="1544355" y="3710352"/>
            <a:ext cx="9180783" cy="2558055"/>
            <a:chOff x="191817" y="2399860"/>
            <a:chExt cx="11055350" cy="4126708"/>
          </a:xfrm>
          <a:solidFill>
            <a:srgbClr val="009999"/>
          </a:solidFill>
        </p:grpSpPr>
        <p:sp>
          <p:nvSpPr>
            <p:cNvPr id="17" name="任意多边形: 形状 16">
              <a:extLst>
                <a:ext uri="{FF2B5EF4-FFF2-40B4-BE49-F238E27FC236}">
                  <a16:creationId xmlns:a16="http://schemas.microsoft.com/office/drawing/2014/main" xmlns="" id="{CB201381-2B31-4769-A268-82351FECB3B7}"/>
                </a:ext>
              </a:extLst>
            </p:cNvPr>
            <p:cNvSpPr/>
            <p:nvPr/>
          </p:nvSpPr>
          <p:spPr>
            <a:xfrm>
              <a:off x="191817" y="2399860"/>
              <a:ext cx="11055350" cy="19016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zh-CN" altLang="en-US" sz="2400" kern="1200" dirty="0">
                  <a:latin typeface="微软雅黑" panose="020B0503020204020204" pitchFamily="34" charset="-122"/>
                  <a:ea typeface="微软雅黑" panose="020B0503020204020204" pitchFamily="34" charset="-122"/>
                </a:rPr>
                <a:t>如何</a:t>
              </a:r>
              <a:r>
                <a:rPr lang="zh-CN" altLang="zh-CN" sz="2400" kern="1200" dirty="0">
                  <a:latin typeface="微软雅黑" panose="020B0503020204020204" pitchFamily="34" charset="-122"/>
                  <a:ea typeface="微软雅黑" panose="020B0503020204020204" pitchFamily="34" charset="-122"/>
                </a:rPr>
                <a:t>对商品信息（数据）进行合理的组织（商品分类）、存储（商品陈列）、以及提供必须的操作（商品补架、下架及查找商品）</a:t>
              </a:r>
              <a:r>
                <a:rPr lang="zh-CN" altLang="en-US" sz="2400" kern="1200" dirty="0">
                  <a:latin typeface="微软雅黑" panose="020B0503020204020204" pitchFamily="34" charset="-122"/>
                  <a:ea typeface="微软雅黑" panose="020B0503020204020204" pitchFamily="34" charset="-122"/>
                </a:rPr>
                <a:t>？</a:t>
              </a:r>
              <a:endParaRPr lang="zh-CN" altLang="en-US" sz="2400" kern="1200" dirty="0"/>
            </a:p>
          </p:txBody>
        </p:sp>
        <p:sp>
          <p:nvSpPr>
            <p:cNvPr id="18" name="任意多边形: 形状 17">
              <a:extLst>
                <a:ext uri="{FF2B5EF4-FFF2-40B4-BE49-F238E27FC236}">
                  <a16:creationId xmlns:a16="http://schemas.microsoft.com/office/drawing/2014/main" xmlns="" id="{ABC22EA0-B1CC-4873-89B1-745A64CBBA02}"/>
                </a:ext>
              </a:extLst>
            </p:cNvPr>
            <p:cNvSpPr/>
            <p:nvPr/>
          </p:nvSpPr>
          <p:spPr>
            <a:xfrm>
              <a:off x="5402430" y="4347476"/>
              <a:ext cx="606909" cy="36979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a:p>
          </p:txBody>
        </p:sp>
        <p:sp>
          <p:nvSpPr>
            <p:cNvPr id="19" name="任意多边形: 形状 18">
              <a:extLst>
                <a:ext uri="{FF2B5EF4-FFF2-40B4-BE49-F238E27FC236}">
                  <a16:creationId xmlns:a16="http://schemas.microsoft.com/office/drawing/2014/main" xmlns="" id="{97827219-4E3E-4A30-80BD-9230257B491D}"/>
                </a:ext>
              </a:extLst>
            </p:cNvPr>
            <p:cNvSpPr/>
            <p:nvPr/>
          </p:nvSpPr>
          <p:spPr>
            <a:xfrm>
              <a:off x="191817" y="4676659"/>
              <a:ext cx="11055350" cy="1849909"/>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zh-CN" sz="2600" kern="1200" dirty="0">
                  <a:latin typeface="微软雅黑" panose="020B0503020204020204" pitchFamily="34" charset="-122"/>
                  <a:ea typeface="微软雅黑" panose="020B0503020204020204" pitchFamily="34" charset="-122"/>
                </a:rPr>
                <a:t>如何管理数据以及管理数据的时间和空间的有效性</a:t>
              </a:r>
              <a:r>
                <a:rPr lang="zh-CN" altLang="en-US" sz="2600" kern="1200" dirty="0">
                  <a:latin typeface="微软雅黑" panose="020B0503020204020204" pitchFamily="34" charset="-122"/>
                  <a:ea typeface="微软雅黑" panose="020B0503020204020204" pitchFamily="34" charset="-122"/>
                </a:rPr>
                <a:t>？</a:t>
              </a:r>
              <a:endParaRPr lang="en-US" altLang="zh-CN" sz="2600" kern="1200" dirty="0">
                <a:latin typeface="微软雅黑" panose="020B0503020204020204" pitchFamily="34" charset="-122"/>
                <a:ea typeface="微软雅黑" panose="020B0503020204020204" pitchFamily="34" charset="-122"/>
              </a:endParaRPr>
            </a:p>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a:t>
              </a:r>
              <a:r>
                <a:rPr lang="zh-CN" altLang="zh-CN" sz="2600" kern="1200" dirty="0">
                  <a:latin typeface="微软雅黑" panose="020B0503020204020204" pitchFamily="34" charset="-122"/>
                  <a:ea typeface="微软雅黑" panose="020B0503020204020204" pitchFamily="34" charset="-122"/>
                </a:rPr>
                <a:t>数据结构课程需要研究的两个重要问题</a:t>
              </a:r>
              <a:r>
                <a:rPr lang="zh-CN" altLang="en-US" sz="2600" kern="1200" dirty="0">
                  <a:latin typeface="微软雅黑" panose="020B0503020204020204" pitchFamily="34" charset="-122"/>
                  <a:ea typeface="微软雅黑" panose="020B0503020204020204" pitchFamily="34" charset="-122"/>
                </a:rPr>
                <a:t>）</a:t>
              </a:r>
              <a:endParaRPr lang="zh-CN" altLang="en-US" sz="2600" kern="1200" dirty="0"/>
            </a:p>
          </p:txBody>
        </p:sp>
      </p:grpSp>
    </p:spTree>
    <p:extLst>
      <p:ext uri="{BB962C8B-B14F-4D97-AF65-F5344CB8AC3E}">
        <p14:creationId xmlns:p14="http://schemas.microsoft.com/office/powerpoint/2010/main" val="399810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1.2  </a:t>
            </a:r>
            <a:r>
              <a:rPr lang="zh-CN" altLang="en-US" sz="2800" dirty="0"/>
              <a:t>问题求解</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问题分析</a:t>
            </a:r>
            <a:r>
              <a:rPr lang="zh-CN" altLang="en-US" sz="2400" dirty="0"/>
              <a:t>：</a:t>
            </a:r>
            <a:r>
              <a:rPr lang="zh-CN" altLang="zh-CN" sz="2400" dirty="0"/>
              <a:t>为超市寻求一个合适的商品存放方法和所需的对商品的标准操作</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r>
              <a:rPr lang="zh-CN" altLang="en-US" sz="2400" b="1" dirty="0"/>
              <a:t>查找商品</a:t>
            </a:r>
            <a:r>
              <a:rPr lang="zh-CN" altLang="en-US" sz="2400" dirty="0"/>
              <a:t>：</a:t>
            </a:r>
            <a:r>
              <a:rPr lang="zh-CN" altLang="zh-CN" sz="2400" dirty="0"/>
              <a:t>通过商品编码检索到</a:t>
            </a:r>
            <a:endParaRPr lang="en-US" altLang="zh-CN" sz="2400" dirty="0"/>
          </a:p>
          <a:p>
            <a:pPr>
              <a:lnSpc>
                <a:spcPct val="110000"/>
              </a:lnSpc>
              <a:spcBef>
                <a:spcPts val="0"/>
              </a:spcBef>
            </a:pPr>
            <a:r>
              <a:rPr lang="en-US" altLang="zh-CN" sz="2400" dirty="0"/>
              <a:t>	       </a:t>
            </a:r>
            <a:r>
              <a:rPr lang="zh-CN" altLang="zh-CN" sz="2400" dirty="0"/>
              <a:t>该商品对应的商品信息</a:t>
            </a:r>
            <a:endParaRPr lang="en-US" altLang="zh-CN" sz="2400" dirty="0"/>
          </a:p>
          <a:p>
            <a:pPr>
              <a:lnSpc>
                <a:spcPct val="110000"/>
              </a:lnSpc>
            </a:pPr>
            <a:r>
              <a:rPr lang="zh-CN" altLang="en-US" sz="2400" b="1" dirty="0"/>
              <a:t>商品信息</a:t>
            </a:r>
            <a:r>
              <a:rPr lang="zh-CN" altLang="en-US" sz="2400" dirty="0"/>
              <a:t>：</a:t>
            </a:r>
            <a:r>
              <a:rPr lang="zh-CN" altLang="zh-CN" sz="2400" dirty="0"/>
              <a:t>商品产地，商品价格，</a:t>
            </a:r>
            <a:endParaRPr lang="en-US" altLang="zh-CN" sz="2400" dirty="0"/>
          </a:p>
          <a:p>
            <a:pPr>
              <a:lnSpc>
                <a:spcPct val="110000"/>
              </a:lnSpc>
              <a:spcBef>
                <a:spcPts val="0"/>
              </a:spcBef>
            </a:pPr>
            <a:r>
              <a:rPr lang="en-US" altLang="zh-CN" sz="2400" dirty="0"/>
              <a:t>	       </a:t>
            </a:r>
            <a:r>
              <a:rPr lang="zh-CN" altLang="zh-CN" sz="2400" dirty="0"/>
              <a:t>出厂日期，保质日期等</a:t>
            </a:r>
          </a:p>
        </p:txBody>
      </p:sp>
      <p:grpSp>
        <p:nvGrpSpPr>
          <p:cNvPr id="7" name="组合 6">
            <a:extLst>
              <a:ext uri="{FF2B5EF4-FFF2-40B4-BE49-F238E27FC236}">
                <a16:creationId xmlns:a16="http://schemas.microsoft.com/office/drawing/2014/main" xmlns="" id="{D4A5E33B-2335-421D-BA96-3D1A771E282B}"/>
              </a:ext>
            </a:extLst>
          </p:cNvPr>
          <p:cNvGrpSpPr/>
          <p:nvPr/>
        </p:nvGrpSpPr>
        <p:grpSpPr>
          <a:xfrm>
            <a:off x="1532793" y="2057392"/>
            <a:ext cx="9126413" cy="808899"/>
            <a:chOff x="1532793" y="2066184"/>
            <a:chExt cx="9126413" cy="808899"/>
          </a:xfrm>
          <a:solidFill>
            <a:srgbClr val="009999"/>
          </a:solidFill>
        </p:grpSpPr>
        <p:sp>
          <p:nvSpPr>
            <p:cNvPr id="8" name="任意多边形: 形状 7">
              <a:extLst>
                <a:ext uri="{FF2B5EF4-FFF2-40B4-BE49-F238E27FC236}">
                  <a16:creationId xmlns:a16="http://schemas.microsoft.com/office/drawing/2014/main" xmlns="" id="{8D311062-2A9F-4F6D-9933-724C9E63050F}"/>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商品分类</a:t>
              </a:r>
            </a:p>
          </p:txBody>
        </p:sp>
        <p:sp>
          <p:nvSpPr>
            <p:cNvPr id="9" name="任意多边形: 形状 8">
              <a:extLst>
                <a:ext uri="{FF2B5EF4-FFF2-40B4-BE49-F238E27FC236}">
                  <a16:creationId xmlns:a16="http://schemas.microsoft.com/office/drawing/2014/main" xmlns="" id="{C0D404C5-BAA0-42D9-945B-88E2A1D21E2C}"/>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商品编码</a:t>
              </a:r>
            </a:p>
          </p:txBody>
        </p:sp>
        <p:sp>
          <p:nvSpPr>
            <p:cNvPr id="10" name="任意多边形: 形状 9">
              <a:extLst>
                <a:ext uri="{FF2B5EF4-FFF2-40B4-BE49-F238E27FC236}">
                  <a16:creationId xmlns:a16="http://schemas.microsoft.com/office/drawing/2014/main" xmlns="" id="{12AE79A4-5D83-4F17-AA46-D5F9FEF9175D}"/>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库存</a:t>
              </a:r>
              <a:r>
                <a:rPr lang="en-US" altLang="zh-CN" sz="2400" kern="1200" dirty="0">
                  <a:latin typeface="微软雅黑" panose="020B0503020204020204" pitchFamily="34" charset="-122"/>
                  <a:ea typeface="微软雅黑" panose="020B0503020204020204" pitchFamily="34" charset="-122"/>
                </a:rPr>
                <a:t>&amp;</a:t>
              </a:r>
              <a:r>
                <a:rPr lang="zh-CN" altLang="en-US" sz="2400" kern="1200" dirty="0">
                  <a:latin typeface="微软雅黑" panose="020B0503020204020204" pitchFamily="34" charset="-122"/>
                  <a:ea typeface="微软雅黑" panose="020B0503020204020204" pitchFamily="34" charset="-122"/>
                </a:rPr>
                <a:t>展示管理</a:t>
              </a:r>
            </a:p>
          </p:txBody>
        </p:sp>
        <p:sp>
          <p:nvSpPr>
            <p:cNvPr id="11" name="任意多边形: 形状 10">
              <a:extLst>
                <a:ext uri="{FF2B5EF4-FFF2-40B4-BE49-F238E27FC236}">
                  <a16:creationId xmlns:a16="http://schemas.microsoft.com/office/drawing/2014/main" xmlns="" id="{96083745-951D-4078-B728-1C59CDA964B5}"/>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xmlns="" id="{9F058F38-64DD-455F-AE06-1D3855437971}"/>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pic>
        <p:nvPicPr>
          <p:cNvPr id="14"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xmlns="" id="{23D0000E-6C86-46CC-82F9-18EB30E2E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5"/>
          <a:stretch/>
        </p:blipFill>
        <p:spPr bwMode="auto">
          <a:xfrm>
            <a:off x="5869021" y="3298527"/>
            <a:ext cx="5770529" cy="3007389"/>
          </a:xfrm>
          <a:prstGeom prst="rect">
            <a:avLst/>
          </a:prstGeom>
          <a:noFill/>
          <a:extLst>
            <a:ext uri="{909E8E84-426E-40DD-AFC4-6F175D3DCCD1}">
              <a14:hiddenFill xmlns:a14="http://schemas.microsoft.com/office/drawing/2010/main">
                <a:solidFill>
                  <a:srgbClr val="FFFFFF"/>
                </a:solidFill>
              </a14:hiddenFill>
            </a:ext>
          </a:extLst>
        </p:spPr>
      </p:pic>
      <p:sp>
        <p:nvSpPr>
          <p:cNvPr id="16" name="对话气泡: 圆角矩形 15">
            <a:extLst>
              <a:ext uri="{FF2B5EF4-FFF2-40B4-BE49-F238E27FC236}">
                <a16:creationId xmlns:a16="http://schemas.microsoft.com/office/drawing/2014/main" xmlns="" id="{835FADDD-EAEC-4B7D-A789-3DAB41302E81}"/>
              </a:ext>
            </a:extLst>
          </p:cNvPr>
          <p:cNvSpPr/>
          <p:nvPr/>
        </p:nvSpPr>
        <p:spPr>
          <a:xfrm>
            <a:off x="552450" y="5411346"/>
            <a:ext cx="2162908" cy="752475"/>
          </a:xfrm>
          <a:prstGeom prst="wedgeRoundRectCallout">
            <a:avLst>
              <a:gd name="adj1" fmla="val 46606"/>
              <a:gd name="adj2" fmla="val -8469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对商品的抽象</a:t>
            </a:r>
          </a:p>
        </p:txBody>
      </p:sp>
    </p:spTree>
    <p:extLst>
      <p:ext uri="{BB962C8B-B14F-4D97-AF65-F5344CB8AC3E}">
        <p14:creationId xmlns:p14="http://schemas.microsoft.com/office/powerpoint/2010/main" val="194282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存储结构</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r>
              <a:rPr lang="zh-CN" altLang="zh-CN" sz="2400" dirty="0"/>
              <a:t>假设某超市将商品划分为A、B、C、D、E、F、G、H八个区域，每个区有9个货架，每个货架有6层</a:t>
            </a:r>
            <a:r>
              <a:rPr lang="zh-CN" altLang="en-US" sz="2400" dirty="0"/>
              <a:t>。则可设计一个代表物理位置的三位编码：</a:t>
            </a:r>
            <a:endParaRPr lang="en-US" altLang="zh-CN" sz="2400" dirty="0"/>
          </a:p>
          <a:p>
            <a:pPr algn="ctr">
              <a:lnSpc>
                <a:spcPct val="110000"/>
              </a:lnSpc>
            </a:pPr>
            <a:r>
              <a:rPr lang="zh-CN" altLang="zh-CN" sz="2400" dirty="0"/>
              <a:t>（a</a:t>
            </a:r>
            <a:r>
              <a:rPr lang="zh-CN" altLang="zh-CN" sz="2400" baseline="-25000" dirty="0"/>
              <a:t>1</a:t>
            </a:r>
            <a:r>
              <a:rPr lang="en-US" altLang="zh-CN" sz="2400" baseline="-25000" dirty="0"/>
              <a:t>  </a:t>
            </a:r>
            <a:r>
              <a:rPr lang="zh-CN" altLang="zh-CN" sz="2400" dirty="0"/>
              <a:t>a</a:t>
            </a:r>
            <a:r>
              <a:rPr lang="zh-CN" altLang="zh-CN" sz="2400" baseline="-25000" dirty="0"/>
              <a:t>2</a:t>
            </a:r>
            <a:r>
              <a:rPr lang="en-US" altLang="zh-CN" sz="2400" baseline="-25000" dirty="0"/>
              <a:t>  </a:t>
            </a:r>
            <a:r>
              <a:rPr lang="zh-CN" altLang="zh-CN" sz="2400" dirty="0"/>
              <a:t>a</a:t>
            </a:r>
            <a:r>
              <a:rPr lang="zh-CN" altLang="zh-CN" sz="2400" baseline="-25000" dirty="0"/>
              <a:t>3</a:t>
            </a:r>
            <a:r>
              <a:rPr lang="zh-CN" altLang="zh-CN" sz="2400" dirty="0"/>
              <a:t>）</a:t>
            </a:r>
            <a:endParaRPr lang="en-US" altLang="zh-CN" sz="2400" dirty="0"/>
          </a:p>
          <a:p>
            <a:pPr>
              <a:lnSpc>
                <a:spcPct val="110000"/>
              </a:lnSpc>
            </a:pPr>
            <a:r>
              <a:rPr lang="zh-CN" altLang="en-US" sz="2400" dirty="0"/>
              <a:t>其中，</a:t>
            </a:r>
            <a:r>
              <a:rPr lang="zh-CN" altLang="zh-CN" sz="2400" dirty="0"/>
              <a:t> a</a:t>
            </a:r>
            <a:r>
              <a:rPr lang="zh-CN" altLang="zh-CN" sz="2400" baseline="-25000" dirty="0"/>
              <a:t>1</a:t>
            </a:r>
            <a:r>
              <a:rPr lang="zh-CN" altLang="en-US" sz="2400" dirty="0"/>
              <a:t>、</a:t>
            </a:r>
            <a:r>
              <a:rPr lang="zh-CN" altLang="zh-CN" sz="2400" dirty="0"/>
              <a:t>a</a:t>
            </a:r>
            <a:r>
              <a:rPr lang="zh-CN" altLang="zh-CN" sz="2400" baseline="-25000" dirty="0"/>
              <a:t>2</a:t>
            </a:r>
            <a:r>
              <a:rPr lang="zh-CN" altLang="en-US" sz="2400" dirty="0"/>
              <a:t>、</a:t>
            </a:r>
            <a:r>
              <a:rPr lang="zh-CN" altLang="zh-CN" sz="2400" dirty="0"/>
              <a:t>a</a:t>
            </a:r>
            <a:r>
              <a:rPr lang="zh-CN" altLang="zh-CN" sz="2400" baseline="-25000" dirty="0"/>
              <a:t>3</a:t>
            </a:r>
            <a:r>
              <a:rPr lang="zh-CN" altLang="en-US" sz="2400" dirty="0"/>
              <a:t>分别代表</a:t>
            </a:r>
            <a:r>
              <a:rPr lang="zh-CN" altLang="zh-CN" sz="2400" dirty="0"/>
              <a:t>商品的区域、货架及货架层次</a:t>
            </a:r>
            <a:r>
              <a:rPr lang="zh-CN" altLang="en-US" sz="2400" dirty="0"/>
              <a:t>，其取值范围分别可以为</a:t>
            </a:r>
            <a:r>
              <a:rPr lang="en-US" altLang="zh-CN" sz="2400" dirty="0"/>
              <a:t>1~8</a:t>
            </a:r>
            <a:r>
              <a:rPr lang="zh-CN" altLang="en-US" sz="2400" dirty="0"/>
              <a:t>、</a:t>
            </a:r>
            <a:r>
              <a:rPr lang="en-US" altLang="zh-CN" sz="2400" dirty="0"/>
              <a:t>1~9</a:t>
            </a:r>
            <a:r>
              <a:rPr lang="zh-CN" altLang="en-US" sz="2400" dirty="0"/>
              <a:t>、</a:t>
            </a:r>
            <a:r>
              <a:rPr lang="en-US" altLang="zh-CN" sz="2400" dirty="0"/>
              <a:t>1~6</a:t>
            </a:r>
            <a:r>
              <a:rPr lang="zh-CN" altLang="en-US" sz="2400" dirty="0"/>
              <a:t>。</a:t>
            </a:r>
            <a:endParaRPr lang="en-US" altLang="zh-CN" sz="2400" dirty="0"/>
          </a:p>
          <a:p>
            <a:pPr>
              <a:lnSpc>
                <a:spcPct val="110000"/>
              </a:lnSpc>
            </a:pPr>
            <a:r>
              <a:rPr lang="zh-CN" altLang="en-US" sz="2400" dirty="0"/>
              <a:t>如：</a:t>
            </a:r>
            <a:r>
              <a:rPr lang="zh-CN" altLang="zh-CN" sz="2400" dirty="0"/>
              <a:t>3</a:t>
            </a:r>
            <a:r>
              <a:rPr lang="en-US" altLang="zh-CN" sz="2400" dirty="0"/>
              <a:t> </a:t>
            </a:r>
            <a:r>
              <a:rPr lang="zh-CN" altLang="zh-CN" sz="2400" dirty="0"/>
              <a:t>5</a:t>
            </a:r>
            <a:r>
              <a:rPr lang="en-US" altLang="zh-CN" sz="2400" dirty="0"/>
              <a:t> </a:t>
            </a:r>
            <a:r>
              <a:rPr lang="zh-CN" altLang="zh-CN" sz="2400" dirty="0"/>
              <a:t>4</a:t>
            </a:r>
            <a:r>
              <a:rPr lang="zh-CN" altLang="en-US" sz="2400" dirty="0"/>
              <a:t>表示商品放在区域</a:t>
            </a:r>
            <a:r>
              <a:rPr lang="en-US" altLang="zh-CN" sz="2400" dirty="0"/>
              <a:t>C</a:t>
            </a:r>
            <a:r>
              <a:rPr lang="zh-CN" altLang="en-US" sz="2400" dirty="0"/>
              <a:t>、第</a:t>
            </a:r>
            <a:r>
              <a:rPr lang="en-US" altLang="zh-CN" sz="2400" dirty="0"/>
              <a:t>5</a:t>
            </a:r>
            <a:r>
              <a:rPr lang="zh-CN" altLang="en-US" sz="2400" dirty="0"/>
              <a:t>个货架的第</a:t>
            </a:r>
            <a:r>
              <a:rPr lang="en-US" altLang="zh-CN" sz="2400" dirty="0"/>
              <a:t>6</a:t>
            </a:r>
            <a:r>
              <a:rPr lang="zh-CN" altLang="en-US" sz="2400" dirty="0"/>
              <a:t>层上。</a:t>
            </a:r>
            <a:endParaRPr lang="en-US" altLang="zh-CN" sz="2400" dirty="0"/>
          </a:p>
          <a:p>
            <a:pPr>
              <a:lnSpc>
                <a:spcPct val="150000"/>
              </a:lnSpc>
              <a:spcBef>
                <a:spcPts val="600"/>
              </a:spcBef>
            </a:pPr>
            <a:r>
              <a:rPr lang="zh-CN" altLang="en-US" sz="2400" b="1" dirty="0"/>
              <a:t>思考</a:t>
            </a:r>
            <a:r>
              <a:rPr lang="zh-CN" altLang="en-US" sz="2400" dirty="0"/>
              <a:t>：</a:t>
            </a:r>
            <a:endParaRPr lang="en-US" altLang="zh-CN" sz="24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a:extLst>
              <a:ext uri="{FF2B5EF4-FFF2-40B4-BE49-F238E27FC236}">
                <a16:creationId xmlns:a16="http://schemas.microsoft.com/office/drawing/2014/main" xmlns="" id="{CE245A40-3200-45C8-8832-DA9A3D40789D}"/>
              </a:ext>
            </a:extLst>
          </p:cNvPr>
          <p:cNvGrpSpPr/>
          <p:nvPr/>
        </p:nvGrpSpPr>
        <p:grpSpPr>
          <a:xfrm>
            <a:off x="1898906" y="1269023"/>
            <a:ext cx="8425962" cy="1409513"/>
            <a:chOff x="1532793" y="2066184"/>
            <a:chExt cx="6346434" cy="808900"/>
          </a:xfrm>
          <a:solidFill>
            <a:srgbClr val="009999"/>
          </a:solidFill>
        </p:grpSpPr>
        <p:sp>
          <p:nvSpPr>
            <p:cNvPr id="20" name="任意多边形: 形状 19">
              <a:extLst>
                <a:ext uri="{FF2B5EF4-FFF2-40B4-BE49-F238E27FC236}">
                  <a16:creationId xmlns:a16="http://schemas.microsoft.com/office/drawing/2014/main" xmlns="" id="{3305E3F0-6E78-4A3A-9F70-C6AD89B56D24}"/>
                </a:ext>
              </a:extLst>
            </p:cNvPr>
            <p:cNvSpPr/>
            <p:nvPr/>
          </p:nvSpPr>
          <p:spPr>
            <a:xfrm>
              <a:off x="1532793" y="2066188"/>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超市里几乎所有的管理都不仅与商品有关，还与超市的空间布局有关</a:t>
              </a:r>
              <a:endParaRPr lang="zh-CN" altLang="en-US" sz="2400" dirty="0">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xmlns="" id="{9C0AD3D0-C82A-4C73-BA95-81A6338F9591}"/>
                </a:ext>
              </a:extLst>
            </p:cNvPr>
            <p:cNvSpPr/>
            <p:nvPr/>
          </p:nvSpPr>
          <p:spPr>
            <a:xfrm>
              <a:off x="4796203" y="2066184"/>
              <a:ext cx="3083024"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必须把商品的数据信息与超市的空间布局进行组合，使商品与其展示位置一一对应</a:t>
              </a:r>
              <a:endParaRPr lang="zh-CN" altLang="en-US" sz="2400" dirty="0">
                <a:latin typeface="微软雅黑" panose="020B0503020204020204" pitchFamily="34" charset="-122"/>
                <a:ea typeface="微软雅黑" panose="020B0503020204020204" pitchFamily="34" charset="-122"/>
              </a:endParaRPr>
            </a:p>
          </p:txBody>
        </p:sp>
        <p:sp>
          <p:nvSpPr>
            <p:cNvPr id="23" name="任意多边形: 形状 22">
              <a:extLst>
                <a:ext uri="{FF2B5EF4-FFF2-40B4-BE49-F238E27FC236}">
                  <a16:creationId xmlns:a16="http://schemas.microsoft.com/office/drawing/2014/main" xmlns="" id="{BDD7328B-1266-46A5-B48E-163651D3659C}"/>
                </a:ext>
              </a:extLst>
            </p:cNvPr>
            <p:cNvSpPr/>
            <p:nvPr/>
          </p:nvSpPr>
          <p:spPr>
            <a:xfrm rot="16200000">
              <a:off x="4304160"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29" name="任意多边形: 形状 28">
            <a:extLst>
              <a:ext uri="{FF2B5EF4-FFF2-40B4-BE49-F238E27FC236}">
                <a16:creationId xmlns:a16="http://schemas.microsoft.com/office/drawing/2014/main" xmlns="" id="{5204E0AD-7CB2-4530-A721-BEBB0EBD7728}"/>
              </a:ext>
            </a:extLst>
          </p:cNvPr>
          <p:cNvSpPr/>
          <p:nvPr/>
        </p:nvSpPr>
        <p:spPr>
          <a:xfrm>
            <a:off x="1565455" y="5689238"/>
            <a:ext cx="6611389" cy="6273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商品编码取值、取值范围是否还有其他方案？</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03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算法设计</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算法设计</a:t>
            </a:r>
            <a:r>
              <a:rPr lang="zh-CN" altLang="en-US" sz="2400" dirty="0"/>
              <a:t>：</a:t>
            </a:r>
            <a:r>
              <a:rPr lang="zh-CN" altLang="zh-CN" sz="2400" dirty="0"/>
              <a:t>针对超市商品的操作及实现的问题。例如，在超市中，最常见的操作</a:t>
            </a:r>
            <a:r>
              <a:rPr lang="zh-CN" altLang="en-US" sz="2400" dirty="0"/>
              <a:t>为</a:t>
            </a:r>
            <a:r>
              <a:rPr lang="zh-CN" altLang="zh-CN" sz="2400" dirty="0"/>
              <a:t>商品的补架和下架</a:t>
            </a:r>
            <a:r>
              <a:rPr lang="zh-CN" altLang="en-US" sz="2400" dirty="0"/>
              <a:t>等</a:t>
            </a:r>
            <a:r>
              <a:rPr lang="zh-CN" altLang="zh-CN" sz="2400" dirty="0"/>
              <a:t>。</a:t>
            </a:r>
            <a:endParaRPr lang="en-US" altLang="zh-CN" sz="2400" dirty="0"/>
          </a:p>
        </p:txBody>
      </p:sp>
      <p:sp>
        <p:nvSpPr>
          <p:cNvPr id="29" name="任意多边形: 形状 28">
            <a:extLst>
              <a:ext uri="{FF2B5EF4-FFF2-40B4-BE49-F238E27FC236}">
                <a16:creationId xmlns:a16="http://schemas.microsoft.com/office/drawing/2014/main" xmlns="" id="{5204E0AD-7CB2-4530-A721-BEBB0EBD7728}"/>
              </a:ext>
            </a:extLst>
          </p:cNvPr>
          <p:cNvSpPr/>
          <p:nvPr/>
        </p:nvSpPr>
        <p:spPr>
          <a:xfrm>
            <a:off x="584225" y="2250831"/>
            <a:ext cx="5464114"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商品补架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假设当超市货架上某商品已售出20%左右时，该商品需补架。流程如下：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如果在货架上某商品已售出20%，则根据该商品的编码，从库存取出该商品满架的20%件数，同时库存减少相应的件数；</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如商品件数不够，需通知采购补货；</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将取出的商品放置在指定的货架和层架上，使其满架。</a:t>
            </a:r>
          </a:p>
        </p:txBody>
      </p:sp>
      <p:sp>
        <p:nvSpPr>
          <p:cNvPr id="13" name="任意多边形: 形状 12">
            <a:extLst>
              <a:ext uri="{FF2B5EF4-FFF2-40B4-BE49-F238E27FC236}">
                <a16:creationId xmlns:a16="http://schemas.microsoft.com/office/drawing/2014/main" xmlns="" id="{8B73BD9B-2759-4515-8B1D-29499CC55456}"/>
              </a:ext>
            </a:extLst>
          </p:cNvPr>
          <p:cNvSpPr/>
          <p:nvPr/>
        </p:nvSpPr>
        <p:spPr>
          <a:xfrm>
            <a:off x="6143662" y="2250831"/>
            <a:ext cx="5464113"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商品下架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假设当超市货架上某商品已临近有效日期或长时间几乎无售出等情况时，该商品将下架。流程如下：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将该商品在货架上的剩余件数全部取下，使货架为空；</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将取下的商品放回库存，并增加相应的库存量；</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对该商品库存作相应处置，使其编码失效。</a:t>
            </a:r>
          </a:p>
        </p:txBody>
      </p:sp>
    </p:spTree>
    <p:extLst>
      <p:ext uri="{BB962C8B-B14F-4D97-AF65-F5344CB8AC3E}">
        <p14:creationId xmlns:p14="http://schemas.microsoft.com/office/powerpoint/2010/main" val="27251460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5470</TotalTime>
  <Words>3442</Words>
  <Application>Microsoft Office PowerPoint</Application>
  <PresentationFormat>宽屏</PresentationFormat>
  <Paragraphs>391</Paragraphs>
  <Slides>29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方正美黑简体</vt:lpstr>
      <vt:lpstr>方正颜宋简体_中</vt:lpstr>
      <vt:lpstr>华文中宋</vt:lpstr>
      <vt:lpstr>宋体</vt:lpstr>
      <vt:lpstr>微软雅黑</vt:lpstr>
      <vt:lpstr>Arial</vt:lpstr>
      <vt:lpstr>Bauhaus 93</vt:lpstr>
      <vt:lpstr>Calibri</vt:lpstr>
      <vt:lpstr>Calibri Light</vt:lpstr>
      <vt:lpstr>Segoe UI Black</vt:lpstr>
      <vt:lpstr>Times New Roman</vt:lpstr>
      <vt:lpstr>Office 主题</vt:lpstr>
      <vt:lpstr>PowerPoint 演示文稿</vt:lpstr>
      <vt:lpstr>PowerPoint 演示文稿</vt:lpstr>
      <vt:lpstr>PowerPoint 演示文稿</vt:lpstr>
      <vt:lpstr>PowerPoint 演示文稿</vt:lpstr>
      <vt:lpstr>1.1  问题引入：大型超市</vt:lpstr>
      <vt:lpstr>1.1  问题引入：大型超市</vt:lpstr>
      <vt:lpstr>1.2  问题求解</vt:lpstr>
      <vt:lpstr>存储结构</vt:lpstr>
      <vt:lpstr>算法设计</vt:lpstr>
      <vt:lpstr>1.3  数据结构定义</vt:lpstr>
      <vt:lpstr>数据的逻辑结构</vt:lpstr>
      <vt:lpstr>抽象数据类型</vt:lpstr>
      <vt:lpstr>数据的存储结构</vt:lpstr>
      <vt:lpstr>数据的操作实现</vt:lpstr>
      <vt:lpstr>1.4  算法分析与优化</vt:lpstr>
      <vt:lpstr>时间复杂性的度量</vt:lpstr>
      <vt:lpstr>时间复杂性的度量</vt:lpstr>
      <vt:lpstr>渐近时间复杂度</vt:lpstr>
      <vt:lpstr>最好、最坏、平均情况时间复杂度</vt:lpstr>
      <vt:lpstr>空间复杂性的度量</vt:lpstr>
      <vt:lpstr>常用复杂度函数</vt:lpstr>
      <vt:lpstr>渐近表示法的计算</vt:lpstr>
      <vt:lpstr>算法优化 – 时间复杂度</vt:lpstr>
      <vt:lpstr>算法优化 – 时间复杂度</vt:lpstr>
      <vt:lpstr>算法优化 – 时间复杂度</vt:lpstr>
      <vt:lpstr>算法优化 – 空间复杂度</vt:lpstr>
      <vt:lpstr>1.5  应用场景：数据挖掘</vt:lpstr>
      <vt:lpstr>1.6  小结</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倪文慧</cp:lastModifiedBy>
  <cp:revision>232</cp:revision>
  <dcterms:created xsi:type="dcterms:W3CDTF">2023-07-28T08:56:46Z</dcterms:created>
  <dcterms:modified xsi:type="dcterms:W3CDTF">2024-07-08T12:40:28Z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